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7"/>
  </p:notesMasterIdLst>
  <p:sldIdLst>
    <p:sldId id="256" r:id="rId2"/>
    <p:sldId id="263" r:id="rId3"/>
    <p:sldId id="261" r:id="rId4"/>
    <p:sldId id="262" r:id="rId5"/>
    <p:sldId id="264" r:id="rId6"/>
    <p:sldId id="265" r:id="rId7"/>
    <p:sldId id="266" r:id="rId8"/>
    <p:sldId id="267" r:id="rId9"/>
    <p:sldId id="268" r:id="rId10"/>
    <p:sldId id="269" r:id="rId11"/>
    <p:sldId id="270" r:id="rId12"/>
    <p:sldId id="258" r:id="rId13"/>
    <p:sldId id="259" r:id="rId14"/>
    <p:sldId id="271" r:id="rId15"/>
    <p:sldId id="272" r:id="rId16"/>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808000"/>
    </p:penClr>
  </p:showPr>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503" autoAdjust="0"/>
    <p:restoredTop sz="94660"/>
  </p:normalViewPr>
  <p:slideViewPr>
    <p:cSldViewPr>
      <p:cViewPr varScale="1">
        <p:scale>
          <a:sx n="58" d="100"/>
          <a:sy n="58" d="100"/>
        </p:scale>
        <p:origin x="-822"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769F020-CB9B-404E-81DF-A300786D2FDF}" type="datetimeFigureOut">
              <a:rPr lang="es-ES" smtClean="0"/>
              <a:t>22/11/2011</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DE2A609-94C5-457E-9E64-4B5EE7C1CC85}" type="slidenum">
              <a:rPr lang="es-ES" smtClean="0"/>
              <a:t>‹Nº›</a:t>
            </a:fld>
            <a:endParaRPr lang="es-E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7DE2A609-94C5-457E-9E64-4B5EE7C1CC85}" type="slidenum">
              <a:rPr lang="es-ES" smtClean="0"/>
              <a:t>7</a:t>
            </a:fld>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1">
        <a:schemeClr val="bg2"/>
      </p:bgRef>
    </p:bg>
    <p:spTree>
      <p:nvGrpSpPr>
        <p:cNvPr id="1" name=""/>
        <p:cNvGrpSpPr/>
        <p:nvPr/>
      </p:nvGrpSpPr>
      <p:grpSpPr>
        <a:xfrm>
          <a:off x="0" y="0"/>
          <a:ext cx="0" cy="0"/>
          <a:chOff x="0" y="0"/>
          <a:chExt cx="0" cy="0"/>
        </a:xfrm>
      </p:grpSpPr>
      <p:sp>
        <p:nvSpPr>
          <p:cNvPr id="7" name="6 Rectángulo"/>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Rectángulo"/>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Rectángulo"/>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Título"/>
          <p:cNvSpPr>
            <a:spLocks noGrp="1"/>
          </p:cNvSpPr>
          <p:nvPr>
            <p:ph type="ctrTitle"/>
          </p:nvPr>
        </p:nvSpPr>
        <p:spPr>
          <a:xfrm>
            <a:off x="2362200" y="4038600"/>
            <a:ext cx="6477000" cy="1828800"/>
          </a:xfrm>
        </p:spPr>
        <p:txBody>
          <a:bodyPr anchor="b"/>
          <a:lstStyle>
            <a:lvl1pPr>
              <a:defRPr cap="all" baseline="0"/>
            </a:lvl1pPr>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E9CB64AD-3B0C-433B-86E9-D9A767253860}" type="datetimeFigureOut">
              <a:rPr lang="es-ES" smtClean="0"/>
              <a:t>22/11/2011</a:t>
            </a:fld>
            <a:endParaRPr lang="es-ES"/>
          </a:p>
        </p:txBody>
      </p:sp>
      <p:sp>
        <p:nvSpPr>
          <p:cNvPr id="17" name="16 Marcador de pie de página"/>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s-ES"/>
          </a:p>
        </p:txBody>
      </p:sp>
      <p:sp>
        <p:nvSpPr>
          <p:cNvPr id="29" name="28 Marcador de número de diapositiva"/>
          <p:cNvSpPr>
            <a:spLocks noGrp="1"/>
          </p:cNvSpPr>
          <p:nvPr>
            <p:ph type="sldNum" sz="quarter" idx="12"/>
          </p:nvPr>
        </p:nvSpPr>
        <p:spPr>
          <a:xfrm>
            <a:off x="8001000" y="228600"/>
            <a:ext cx="838200" cy="381000"/>
          </a:xfrm>
        </p:spPr>
        <p:txBody>
          <a:bodyPr/>
          <a:lstStyle>
            <a:lvl1pPr>
              <a:defRPr>
                <a:solidFill>
                  <a:schemeClr val="tx2"/>
                </a:solidFill>
              </a:defRPr>
            </a:lvl1pPr>
          </a:lstStyle>
          <a:p>
            <a:fld id="{94D32F92-1022-4EF9-82B3-56117F0C2EF8}" type="slidenum">
              <a:rPr lang="es-ES" smtClean="0"/>
              <a:t>‹Nº›</a:t>
            </a:fld>
            <a:endParaRPr lang="es-ES"/>
          </a:p>
        </p:txBody>
      </p:sp>
    </p:spTree>
  </p:cSld>
  <p:clrMapOvr>
    <a:overrideClrMapping bg1="dk1" tx1="lt1" bg2="dk2" tx2="lt2" accent1="accent1" accent2="accent2" accent3="accent3" accent4="accent4" accent5="accent5" accent6="accent6" hlink="hlink" folHlink="folHlink"/>
  </p:clrMapOvr>
  <p:transition spd="med">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E9CB64AD-3B0C-433B-86E9-D9A767253860}" type="datetimeFigureOut">
              <a:rPr lang="es-ES" smtClean="0"/>
              <a:t>22/11/2011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94D32F92-1022-4EF9-82B3-56117F0C2EF8}" type="slidenum">
              <a:rPr lang="es-ES" smtClean="0"/>
              <a:t>‹Nº›</a:t>
            </a:fld>
            <a:endParaRPr lang="es-ES"/>
          </a:p>
        </p:txBody>
      </p:sp>
    </p:spTree>
  </p:cSld>
  <p:clrMapOvr>
    <a:masterClrMapping/>
  </p:clrMapOvr>
  <p:transition spd="med">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bg>
      <p:bgRef idx="1001">
        <a:schemeClr val="bg1"/>
      </p:bgRef>
    </p:bg>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53200" y="609600"/>
            <a:ext cx="2057400" cy="5516563"/>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609600"/>
            <a:ext cx="5562600" cy="5516564"/>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a:xfrm>
            <a:off x="6553200" y="6248402"/>
            <a:ext cx="2209800" cy="365125"/>
          </a:xfrm>
        </p:spPr>
        <p:txBody>
          <a:bodyPr/>
          <a:lstStyle/>
          <a:p>
            <a:fld id="{E9CB64AD-3B0C-433B-86E9-D9A767253860}" type="datetimeFigureOut">
              <a:rPr lang="es-ES" smtClean="0"/>
              <a:t>22/11/2011</a:t>
            </a:fld>
            <a:endParaRPr lang="es-ES"/>
          </a:p>
        </p:txBody>
      </p:sp>
      <p:sp>
        <p:nvSpPr>
          <p:cNvPr id="5" name="4 Marcador de pie de página"/>
          <p:cNvSpPr>
            <a:spLocks noGrp="1"/>
          </p:cNvSpPr>
          <p:nvPr>
            <p:ph type="ftr" sz="quarter" idx="11"/>
          </p:nvPr>
        </p:nvSpPr>
        <p:spPr>
          <a:xfrm>
            <a:off x="457201" y="6248207"/>
            <a:ext cx="5573483" cy="365125"/>
          </a:xfrm>
        </p:spPr>
        <p:txBody>
          <a:bodyPr/>
          <a:lstStyle/>
          <a:p>
            <a:endParaRPr lang="es-ES"/>
          </a:p>
        </p:txBody>
      </p:sp>
      <p:sp>
        <p:nvSpPr>
          <p:cNvPr id="7" name="6 Rectángulo"/>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7 Rectángulo"/>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8 Rectángulo"/>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5 Marcador de número de diapositiva"/>
          <p:cNvSpPr>
            <a:spLocks noGrp="1"/>
          </p:cNvSpPr>
          <p:nvPr>
            <p:ph type="sldNum" sz="quarter" idx="12"/>
          </p:nvPr>
        </p:nvSpPr>
        <p:spPr>
          <a:xfrm rot="5400000">
            <a:off x="5989638" y="144462"/>
            <a:ext cx="533400" cy="244476"/>
          </a:xfrm>
        </p:spPr>
        <p:txBody>
          <a:bodyPr/>
          <a:lstStyle/>
          <a:p>
            <a:fld id="{94D32F92-1022-4EF9-82B3-56117F0C2EF8}" type="slidenum">
              <a:rPr lang="es-ES" smtClean="0"/>
              <a:t>‹Nº›</a:t>
            </a:fld>
            <a:endParaRPr lang="es-ES"/>
          </a:p>
        </p:txBody>
      </p:sp>
    </p:spTree>
  </p:cSld>
  <p:clrMapOvr>
    <a:overrideClrMapping bg1="lt1" tx1="dk1" bg2="lt2" tx2="dk2" accent1="accent1" accent2="accent2" accent3="accent3" accent4="accent4" accent5="accent5" accent6="accent6" hlink="hlink" folHlink="folHlink"/>
  </p:clrMapOvr>
  <p:transition spd="med">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612648" y="228600"/>
            <a:ext cx="8153400" cy="990600"/>
          </a:xfrm>
        </p:spPr>
        <p:txBody>
          <a:bodyPr/>
          <a:lstStyle/>
          <a:p>
            <a:r>
              <a:rPr kumimoji="0" lang="es-ES" smtClean="0"/>
              <a:t>Haga clic para modificar el estilo de título del patrón</a:t>
            </a:r>
            <a:endParaRPr kumimoji="0" lang="en-US"/>
          </a:p>
        </p:txBody>
      </p:sp>
      <p:sp>
        <p:nvSpPr>
          <p:cNvPr id="4" name="3 Marcador de fecha"/>
          <p:cNvSpPr>
            <a:spLocks noGrp="1"/>
          </p:cNvSpPr>
          <p:nvPr>
            <p:ph type="dt" sz="half" idx="10"/>
          </p:nvPr>
        </p:nvSpPr>
        <p:spPr/>
        <p:txBody>
          <a:bodyPr/>
          <a:lstStyle/>
          <a:p>
            <a:fld id="{E9CB64AD-3B0C-433B-86E9-D9A767253860}" type="datetimeFigureOut">
              <a:rPr lang="es-ES" smtClean="0"/>
              <a:t>22/11/2011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lvl1pPr>
              <a:defRPr>
                <a:solidFill>
                  <a:srgbClr val="FFFFFF"/>
                </a:solidFill>
              </a:defRPr>
            </a:lvl1pPr>
          </a:lstStyle>
          <a:p>
            <a:fld id="{94D32F92-1022-4EF9-82B3-56117F0C2EF8}" type="slidenum">
              <a:rPr lang="es-ES" smtClean="0"/>
              <a:t>‹Nº›</a:t>
            </a:fld>
            <a:endParaRPr lang="es-ES"/>
          </a:p>
        </p:txBody>
      </p:sp>
      <p:sp>
        <p:nvSpPr>
          <p:cNvPr id="8" name="7 Marcador de contenido"/>
          <p:cNvSpPr>
            <a:spLocks noGrp="1"/>
          </p:cNvSpPr>
          <p:nvPr>
            <p:ph sz="quarter" idx="1"/>
          </p:nvPr>
        </p:nvSpPr>
        <p:spPr>
          <a:xfrm>
            <a:off x="612648" y="1600200"/>
            <a:ext cx="8153400" cy="44958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transition spd="med">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3">
        <a:schemeClr val="bg1"/>
      </p:bgRef>
    </p:bg>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7" name="6 Rectángulo"/>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Rectángulo"/>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8 Rectángulo"/>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1 Título"/>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s-ES" smtClean="0"/>
              <a:t>Haga clic para modificar el estilo de título del patrón</a:t>
            </a:r>
            <a:endParaRPr kumimoji="0" lang="en-US"/>
          </a:p>
        </p:txBody>
      </p:sp>
      <p:sp>
        <p:nvSpPr>
          <p:cNvPr id="12" name="11 Marcador de fecha"/>
          <p:cNvSpPr>
            <a:spLocks noGrp="1"/>
          </p:cNvSpPr>
          <p:nvPr>
            <p:ph type="dt" sz="half" idx="10"/>
          </p:nvPr>
        </p:nvSpPr>
        <p:spPr/>
        <p:txBody>
          <a:bodyPr/>
          <a:lstStyle/>
          <a:p>
            <a:fld id="{E9CB64AD-3B0C-433B-86E9-D9A767253860}" type="datetimeFigureOut">
              <a:rPr lang="es-ES" smtClean="0"/>
              <a:t>22/11/2011</a:t>
            </a:fld>
            <a:endParaRPr lang="es-ES"/>
          </a:p>
        </p:txBody>
      </p:sp>
      <p:sp>
        <p:nvSpPr>
          <p:cNvPr id="13" name="12 Marcador de número de diapositiva"/>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94D32F92-1022-4EF9-82B3-56117F0C2EF8}" type="slidenum">
              <a:rPr lang="es-ES" smtClean="0"/>
              <a:t>‹Nº›</a:t>
            </a:fld>
            <a:endParaRPr lang="es-ES"/>
          </a:p>
        </p:txBody>
      </p:sp>
      <p:sp>
        <p:nvSpPr>
          <p:cNvPr id="14" name="13 Marcador de pie de página"/>
          <p:cNvSpPr>
            <a:spLocks noGrp="1"/>
          </p:cNvSpPr>
          <p:nvPr>
            <p:ph type="ftr" sz="quarter" idx="12"/>
          </p:nvPr>
        </p:nvSpPr>
        <p:spPr/>
        <p:txBody>
          <a:bodyPr/>
          <a:lstStyle/>
          <a:p>
            <a:endParaRPr lang="es-ES"/>
          </a:p>
        </p:txBody>
      </p:sp>
    </p:spTree>
  </p:cSld>
  <p:clrMapOvr>
    <a:overrideClrMapping bg1="lt1" tx1="dk1" bg2="lt2" tx2="dk2" accent1="accent1" accent2="accent2" accent3="accent3" accent4="accent4" accent5="accent5" accent6="accent6" hlink="hlink" folHlink="folHlink"/>
  </p:clrMapOvr>
  <p:transition spd="med">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9" name="8 Marcador de contenido"/>
          <p:cNvSpPr>
            <a:spLocks noGrp="1"/>
          </p:cNvSpPr>
          <p:nvPr>
            <p:ph sz="quarter" idx="1"/>
          </p:nvPr>
        </p:nvSpPr>
        <p:spPr>
          <a:xfrm>
            <a:off x="609600" y="1589567"/>
            <a:ext cx="38862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1" name="10 Marcador de contenido"/>
          <p:cNvSpPr>
            <a:spLocks noGrp="1"/>
          </p:cNvSpPr>
          <p:nvPr>
            <p:ph sz="quarter" idx="2"/>
          </p:nvPr>
        </p:nvSpPr>
        <p:spPr>
          <a:xfrm>
            <a:off x="4844901" y="1589567"/>
            <a:ext cx="38862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8" name="7 Marcador de fecha"/>
          <p:cNvSpPr>
            <a:spLocks noGrp="1"/>
          </p:cNvSpPr>
          <p:nvPr>
            <p:ph type="dt" sz="half" idx="15"/>
          </p:nvPr>
        </p:nvSpPr>
        <p:spPr/>
        <p:txBody>
          <a:bodyPr rtlCol="0"/>
          <a:lstStyle/>
          <a:p>
            <a:fld id="{E9CB64AD-3B0C-433B-86E9-D9A767253860}" type="datetimeFigureOut">
              <a:rPr lang="es-ES" smtClean="0"/>
              <a:t>22/11/2011</a:t>
            </a:fld>
            <a:endParaRPr lang="es-ES"/>
          </a:p>
        </p:txBody>
      </p:sp>
      <p:sp>
        <p:nvSpPr>
          <p:cNvPr id="10" name="9 Marcador de número de diapositiva"/>
          <p:cNvSpPr>
            <a:spLocks noGrp="1"/>
          </p:cNvSpPr>
          <p:nvPr>
            <p:ph type="sldNum" sz="quarter" idx="16"/>
          </p:nvPr>
        </p:nvSpPr>
        <p:spPr/>
        <p:txBody>
          <a:bodyPr rtlCol="0"/>
          <a:lstStyle/>
          <a:p>
            <a:fld id="{94D32F92-1022-4EF9-82B3-56117F0C2EF8}" type="slidenum">
              <a:rPr lang="es-ES" smtClean="0"/>
              <a:t>‹Nº›</a:t>
            </a:fld>
            <a:endParaRPr lang="es-ES"/>
          </a:p>
        </p:txBody>
      </p:sp>
      <p:sp>
        <p:nvSpPr>
          <p:cNvPr id="12" name="11 Marcador de pie de página"/>
          <p:cNvSpPr>
            <a:spLocks noGrp="1"/>
          </p:cNvSpPr>
          <p:nvPr>
            <p:ph type="ftr" sz="quarter" idx="17"/>
          </p:nvPr>
        </p:nvSpPr>
        <p:spPr/>
        <p:txBody>
          <a:bodyPr rtlCol="0"/>
          <a:lstStyle/>
          <a:p>
            <a:endParaRPr lang="es-ES"/>
          </a:p>
        </p:txBody>
      </p:sp>
    </p:spTree>
  </p:cSld>
  <p:clrMapOvr>
    <a:masterClrMapping/>
  </p:clrMapOvr>
  <p:transition spd="med">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533400" y="273050"/>
            <a:ext cx="8153400" cy="869950"/>
          </a:xfrm>
        </p:spPr>
        <p:txBody>
          <a:bodyPr anchor="ctr"/>
          <a:lstStyle>
            <a:lvl1pPr>
              <a:defRPr/>
            </a:lvl1pPr>
          </a:lstStyle>
          <a:p>
            <a:r>
              <a:rPr kumimoji="0" lang="es-ES" smtClean="0"/>
              <a:t>Haga clic para modificar el estilo de título del patrón</a:t>
            </a:r>
            <a:endParaRPr kumimoji="0" lang="en-US"/>
          </a:p>
        </p:txBody>
      </p:sp>
      <p:sp>
        <p:nvSpPr>
          <p:cNvPr id="11" name="10 Marcador de contenido"/>
          <p:cNvSpPr>
            <a:spLocks noGrp="1"/>
          </p:cNvSpPr>
          <p:nvPr>
            <p:ph sz="quarter" idx="2"/>
          </p:nvPr>
        </p:nvSpPr>
        <p:spPr>
          <a:xfrm>
            <a:off x="609600" y="2438400"/>
            <a:ext cx="3886200" cy="35814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quarter" idx="4"/>
          </p:nvPr>
        </p:nvSpPr>
        <p:spPr>
          <a:xfrm>
            <a:off x="4800600" y="2438400"/>
            <a:ext cx="3886200" cy="35814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0" name="9 Marcador de fecha"/>
          <p:cNvSpPr>
            <a:spLocks noGrp="1"/>
          </p:cNvSpPr>
          <p:nvPr>
            <p:ph type="dt" sz="half" idx="15"/>
          </p:nvPr>
        </p:nvSpPr>
        <p:spPr/>
        <p:txBody>
          <a:bodyPr rtlCol="0"/>
          <a:lstStyle/>
          <a:p>
            <a:fld id="{E9CB64AD-3B0C-433B-86E9-D9A767253860}" type="datetimeFigureOut">
              <a:rPr lang="es-ES" smtClean="0"/>
              <a:t>22/11/2011</a:t>
            </a:fld>
            <a:endParaRPr lang="es-ES"/>
          </a:p>
        </p:txBody>
      </p:sp>
      <p:sp>
        <p:nvSpPr>
          <p:cNvPr id="12" name="11 Marcador de número de diapositiva"/>
          <p:cNvSpPr>
            <a:spLocks noGrp="1"/>
          </p:cNvSpPr>
          <p:nvPr>
            <p:ph type="sldNum" sz="quarter" idx="16"/>
          </p:nvPr>
        </p:nvSpPr>
        <p:spPr/>
        <p:txBody>
          <a:bodyPr rtlCol="0"/>
          <a:lstStyle/>
          <a:p>
            <a:fld id="{94D32F92-1022-4EF9-82B3-56117F0C2EF8}" type="slidenum">
              <a:rPr lang="es-ES" smtClean="0"/>
              <a:t>‹Nº›</a:t>
            </a:fld>
            <a:endParaRPr lang="es-ES"/>
          </a:p>
        </p:txBody>
      </p:sp>
      <p:sp>
        <p:nvSpPr>
          <p:cNvPr id="14" name="13 Marcador de pie de página"/>
          <p:cNvSpPr>
            <a:spLocks noGrp="1"/>
          </p:cNvSpPr>
          <p:nvPr>
            <p:ph type="ftr" sz="quarter" idx="17"/>
          </p:nvPr>
        </p:nvSpPr>
        <p:spPr/>
        <p:txBody>
          <a:bodyPr rtlCol="0"/>
          <a:lstStyle/>
          <a:p>
            <a:endParaRPr lang="es-ES"/>
          </a:p>
        </p:txBody>
      </p:sp>
      <p:sp>
        <p:nvSpPr>
          <p:cNvPr id="16" name="15 Marcador de texto"/>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
        <p:nvSpPr>
          <p:cNvPr id="15" name="14 Marcador de texto"/>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Tree>
  </p:cSld>
  <p:clrMapOvr>
    <a:masterClrMapping/>
  </p:clrMapOvr>
  <p:transition spd="med">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E9CB64AD-3B0C-433B-86E9-D9A767253860}" type="datetimeFigureOut">
              <a:rPr lang="es-ES" smtClean="0"/>
              <a:t>22/11/2011</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lvl1pPr>
              <a:defRPr>
                <a:solidFill>
                  <a:srgbClr val="FFFFFF"/>
                </a:solidFill>
              </a:defRPr>
            </a:lvl1pPr>
          </a:lstStyle>
          <a:p>
            <a:fld id="{94D32F92-1022-4EF9-82B3-56117F0C2EF8}" type="slidenum">
              <a:rPr lang="es-ES" smtClean="0"/>
              <a:t>‹Nº›</a:t>
            </a:fld>
            <a:endParaRPr lang="es-ES"/>
          </a:p>
        </p:txBody>
      </p:sp>
    </p:spTree>
  </p:cSld>
  <p:clrMapOvr>
    <a:masterClrMapping/>
  </p:clrMapOvr>
  <p:transition spd="med">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E9CB64AD-3B0C-433B-86E9-D9A767253860}" type="datetimeFigureOut">
              <a:rPr lang="es-ES" smtClean="0"/>
              <a:t>22/11/2011</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a:xfrm>
            <a:off x="0" y="6248400"/>
            <a:ext cx="533400" cy="381000"/>
          </a:xfrm>
        </p:spPr>
        <p:txBody>
          <a:bodyPr/>
          <a:lstStyle>
            <a:lvl1pPr>
              <a:defRPr>
                <a:solidFill>
                  <a:schemeClr val="tx2"/>
                </a:solidFill>
              </a:defRPr>
            </a:lvl1pPr>
          </a:lstStyle>
          <a:p>
            <a:fld id="{94D32F92-1022-4EF9-82B3-56117F0C2EF8}" type="slidenum">
              <a:rPr lang="es-ES" smtClean="0"/>
              <a:t>‹Nº›</a:t>
            </a:fld>
            <a:endParaRPr lang="es-ES"/>
          </a:p>
        </p:txBody>
      </p:sp>
    </p:spTree>
  </p:cSld>
  <p:clrMapOvr>
    <a:masterClrMapping/>
  </p:clrMapOvr>
  <p:transition spd="med">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09600" y="273050"/>
            <a:ext cx="8077200" cy="869950"/>
          </a:xfrm>
        </p:spPr>
        <p:txBody>
          <a:bodyPr anchor="ctr"/>
          <a:lstStyle>
            <a:lvl1pPr algn="l">
              <a:buNone/>
              <a:defRPr sz="4400" b="0"/>
            </a:lvl1pPr>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p:txBody>
          <a:bodyPr/>
          <a:lstStyle/>
          <a:p>
            <a:fld id="{E9CB64AD-3B0C-433B-86E9-D9A767253860}" type="datetimeFigureOut">
              <a:rPr lang="es-ES" smtClean="0"/>
              <a:t>22/11/2011</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lvl1pPr>
              <a:defRPr>
                <a:solidFill>
                  <a:srgbClr val="FFFFFF"/>
                </a:solidFill>
              </a:defRPr>
            </a:lvl1pPr>
          </a:lstStyle>
          <a:p>
            <a:fld id="{94D32F92-1022-4EF9-82B3-56117F0C2EF8}" type="slidenum">
              <a:rPr lang="es-ES" smtClean="0"/>
              <a:t>‹Nº›</a:t>
            </a:fld>
            <a:endParaRPr lang="es-ES"/>
          </a:p>
        </p:txBody>
      </p:sp>
      <p:sp>
        <p:nvSpPr>
          <p:cNvPr id="3" name="2 Marcador de texto"/>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9" name="8 Marcador de contenido"/>
          <p:cNvSpPr>
            <a:spLocks noGrp="1"/>
          </p:cNvSpPr>
          <p:nvPr>
            <p:ph sz="quarter" idx="1"/>
          </p:nvPr>
        </p:nvSpPr>
        <p:spPr>
          <a:xfrm>
            <a:off x="2362200" y="1752600"/>
            <a:ext cx="6400800" cy="44196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transition spd="med">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3">
        <a:schemeClr val="bg2"/>
      </p:bgRef>
    </p:bg>
    <p:spTree>
      <p:nvGrpSpPr>
        <p:cNvPr id="1" name=""/>
        <p:cNvGrpSpPr/>
        <p:nvPr/>
      </p:nvGrpSpPr>
      <p:grpSpPr>
        <a:xfrm>
          <a:off x="0" y="0"/>
          <a:ext cx="0" cy="0"/>
          <a:chOff x="0" y="0"/>
          <a:chExt cx="0" cy="0"/>
        </a:xfrm>
      </p:grpSpPr>
      <p:sp>
        <p:nvSpPr>
          <p:cNvPr id="4" name="3 Marcador de texto"/>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s-ES" smtClean="0"/>
              <a:t>Haga clic para modificar el estilo de texto del patrón</a:t>
            </a:r>
          </a:p>
        </p:txBody>
      </p:sp>
      <p:sp>
        <p:nvSpPr>
          <p:cNvPr id="8" name="7 Rectángulo"/>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8 Rectángulo"/>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Rectángulo"/>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1 Título"/>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s-ES" smtClean="0"/>
              <a:t>Haga clic para modificar el estilo de título del patrón</a:t>
            </a:r>
            <a:endParaRPr kumimoji="0" lang="en-US"/>
          </a:p>
        </p:txBody>
      </p:sp>
      <p:sp>
        <p:nvSpPr>
          <p:cNvPr id="11" name="10 Rectángulo"/>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Marcador de fecha"/>
          <p:cNvSpPr>
            <a:spLocks noGrp="1"/>
          </p:cNvSpPr>
          <p:nvPr>
            <p:ph type="dt" sz="half" idx="10"/>
          </p:nvPr>
        </p:nvSpPr>
        <p:spPr>
          <a:xfrm>
            <a:off x="6248400" y="6248400"/>
            <a:ext cx="2667000" cy="365125"/>
          </a:xfrm>
        </p:spPr>
        <p:txBody>
          <a:bodyPr rtlCol="0"/>
          <a:lstStyle/>
          <a:p>
            <a:fld id="{E9CB64AD-3B0C-433B-86E9-D9A767253860}" type="datetimeFigureOut">
              <a:rPr lang="es-ES" smtClean="0"/>
              <a:t>22/11/2011</a:t>
            </a:fld>
            <a:endParaRPr lang="es-ES"/>
          </a:p>
        </p:txBody>
      </p:sp>
      <p:sp>
        <p:nvSpPr>
          <p:cNvPr id="13" name="12 Marcador de número de diapositiva"/>
          <p:cNvSpPr>
            <a:spLocks noGrp="1"/>
          </p:cNvSpPr>
          <p:nvPr>
            <p:ph type="sldNum" sz="quarter" idx="11"/>
          </p:nvPr>
        </p:nvSpPr>
        <p:spPr>
          <a:xfrm>
            <a:off x="0" y="4667249"/>
            <a:ext cx="1447800" cy="663578"/>
          </a:xfrm>
        </p:spPr>
        <p:txBody>
          <a:bodyPr rtlCol="0"/>
          <a:lstStyle>
            <a:lvl1pPr>
              <a:defRPr sz="2800"/>
            </a:lvl1pPr>
          </a:lstStyle>
          <a:p>
            <a:fld id="{94D32F92-1022-4EF9-82B3-56117F0C2EF8}" type="slidenum">
              <a:rPr lang="es-ES" smtClean="0"/>
              <a:t>‹Nº›</a:t>
            </a:fld>
            <a:endParaRPr lang="es-ES"/>
          </a:p>
        </p:txBody>
      </p:sp>
      <p:sp>
        <p:nvSpPr>
          <p:cNvPr id="14" name="13 Marcador de pie de página"/>
          <p:cNvSpPr>
            <a:spLocks noGrp="1"/>
          </p:cNvSpPr>
          <p:nvPr>
            <p:ph type="ftr" sz="quarter" idx="12"/>
          </p:nvPr>
        </p:nvSpPr>
        <p:spPr>
          <a:xfrm>
            <a:off x="1600200" y="6248206"/>
            <a:ext cx="4572000" cy="365125"/>
          </a:xfrm>
        </p:spPr>
        <p:txBody>
          <a:bodyPr rtlCol="0"/>
          <a:lstStyle/>
          <a:p>
            <a:endParaRPr lang="es-ES"/>
          </a:p>
        </p:txBody>
      </p:sp>
      <p:sp>
        <p:nvSpPr>
          <p:cNvPr id="3" name="2 Marcador de posición de imagen"/>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s-ES" smtClean="0"/>
              <a:t>Haga clic en el icono para agregar una imagen</a:t>
            </a:r>
            <a:endParaRPr kumimoji="0" lang="en-US" dirty="0"/>
          </a:p>
        </p:txBody>
      </p:sp>
    </p:spTree>
  </p:cSld>
  <p:clrMapOvr>
    <a:overrideClrMapping bg1="lt1" tx1="dk1" bg2="lt2" tx2="dk2" accent1="accent1" accent2="accent2" accent3="accent3" accent4="accent4" accent5="accent5" accent6="accent6" hlink="hlink" folHlink="folHlink"/>
  </p:clrMapOvr>
  <p:transition spd="med">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21 Marcador de título"/>
          <p:cNvSpPr>
            <a:spLocks noGrp="1"/>
          </p:cNvSpPr>
          <p:nvPr>
            <p:ph type="title"/>
          </p:nvPr>
        </p:nvSpPr>
        <p:spPr>
          <a:xfrm>
            <a:off x="609600" y="228600"/>
            <a:ext cx="8153400" cy="990600"/>
          </a:xfrm>
          <a:prstGeom prst="rect">
            <a:avLst/>
          </a:prstGeom>
        </p:spPr>
        <p:txBody>
          <a:bodyPr vert="horz" anchor="ctr">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E9CB64AD-3B0C-433B-86E9-D9A767253860}" type="datetimeFigureOut">
              <a:rPr lang="es-ES" smtClean="0"/>
              <a:t>22/11/2011</a:t>
            </a:fld>
            <a:endParaRPr lang="es-ES"/>
          </a:p>
        </p:txBody>
      </p:sp>
      <p:sp>
        <p:nvSpPr>
          <p:cNvPr id="3" name="2 Marcador de pie de página"/>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s-ES"/>
          </a:p>
        </p:txBody>
      </p:sp>
      <p:sp>
        <p:nvSpPr>
          <p:cNvPr id="7" name="6 Rectángulo"/>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Rectángulo"/>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8 Rectángulo"/>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22 Marcador de número de diapositiva"/>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94D32F92-1022-4EF9-82B3-56117F0C2EF8}" type="slidenum">
              <a:rPr lang="es-ES" smtClean="0"/>
              <a:t>‹Nº›</a:t>
            </a:fld>
            <a:endParaRPr lang="es-E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spd="med">
    <p:random/>
  </p:transition>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AutoShape 2" descr="https://docs.google.com/viewer?pid=explorer&amp;srcid=0BxZqWDURcztSNTQzMmJjNjMtODNiYi00YTJlLWE5YzQtM2U0OTdmMWE4ZThi&amp;chrome=true&amp;docid=e5f7799f51b75c529837016876c8fa97%7C9d9bee6004845ffd8b6825607e1918ed&amp;a=bi&amp;pagenumber=1&amp;w=600"/>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ES"/>
          </a:p>
        </p:txBody>
      </p:sp>
      <p:sp>
        <p:nvSpPr>
          <p:cNvPr id="23556" name="AutoShape 4" descr="https://docs.google.com/viewer?pid=explorer&amp;srcid=0BxZqWDURcztSNTQzMmJjNjMtODNiYi00YTJlLWE5YzQtM2U0OTdmMWE4ZThi&amp;chrome=true&amp;docid=e5f7799f51b75c529837016876c8fa97%7C9d9bee6004845ffd8b6825607e1918ed&amp;a=bi&amp;pagenumber=1&amp;w=600"/>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ES"/>
          </a:p>
        </p:txBody>
      </p:sp>
      <p:sp>
        <p:nvSpPr>
          <p:cNvPr id="7" name="6 CuadroTexto"/>
          <p:cNvSpPr txBox="1"/>
          <p:nvPr/>
        </p:nvSpPr>
        <p:spPr>
          <a:xfrm>
            <a:off x="395536" y="1340768"/>
            <a:ext cx="8466292" cy="1569660"/>
          </a:xfrm>
          <a:prstGeom prst="rect">
            <a:avLst/>
          </a:prstGeom>
          <a:noFill/>
        </p:spPr>
        <p:txBody>
          <a:bodyPr wrap="square" rtlCol="0">
            <a:spAutoFit/>
          </a:bodyPr>
          <a:lstStyle/>
          <a:p>
            <a:pPr algn="ctr"/>
            <a:r>
              <a:rPr lang="es-ES" sz="4800" dirty="0" smtClean="0">
                <a:solidFill>
                  <a:schemeClr val="accent3">
                    <a:lumMod val="60000"/>
                    <a:lumOff val="40000"/>
                  </a:schemeClr>
                </a:solidFill>
              </a:rPr>
              <a:t>TEMA 13:</a:t>
            </a:r>
          </a:p>
          <a:p>
            <a:pPr algn="ctr"/>
            <a:r>
              <a:rPr lang="es-ES" sz="4800" dirty="0" smtClean="0">
                <a:solidFill>
                  <a:schemeClr val="accent3">
                    <a:lumMod val="60000"/>
                    <a:lumOff val="40000"/>
                  </a:schemeClr>
                </a:solidFill>
              </a:rPr>
              <a:t>  LA EDAD DE LA TIERRA</a:t>
            </a:r>
            <a:endParaRPr lang="es-ES" sz="4800" dirty="0">
              <a:solidFill>
                <a:schemeClr val="accent3">
                  <a:lumMod val="60000"/>
                  <a:lumOff val="40000"/>
                </a:schemeClr>
              </a:solidFill>
            </a:endParaRPr>
          </a:p>
        </p:txBody>
      </p:sp>
      <p:pic>
        <p:nvPicPr>
          <p:cNvPr id="23558" name="Picture 6" descr="http://scientia1.files.wordpress.com/2011/06/edad-tierra.jpg"/>
          <p:cNvPicPr>
            <a:picLocks noChangeAspect="1" noChangeArrowheads="1"/>
          </p:cNvPicPr>
          <p:nvPr/>
        </p:nvPicPr>
        <p:blipFill>
          <a:blip r:embed="rId2" cstate="print"/>
          <a:srcRect/>
          <a:stretch>
            <a:fillRect/>
          </a:stretch>
        </p:blipFill>
        <p:spPr bwMode="auto">
          <a:xfrm>
            <a:off x="395536" y="3140968"/>
            <a:ext cx="2857500" cy="2143125"/>
          </a:xfrm>
          <a:prstGeom prst="rect">
            <a:avLst/>
          </a:prstGeom>
          <a:noFill/>
        </p:spPr>
      </p:pic>
      <p:pic>
        <p:nvPicPr>
          <p:cNvPr id="23560" name="Picture 8" descr="http://www.avcan.org/varios/Imagenes/meteorito.JPG"/>
          <p:cNvPicPr>
            <a:picLocks noChangeAspect="1" noChangeArrowheads="1"/>
          </p:cNvPicPr>
          <p:nvPr/>
        </p:nvPicPr>
        <p:blipFill>
          <a:blip r:embed="rId3" cstate="print"/>
          <a:srcRect/>
          <a:stretch>
            <a:fillRect/>
          </a:stretch>
        </p:blipFill>
        <p:spPr bwMode="auto">
          <a:xfrm>
            <a:off x="3419872" y="3068960"/>
            <a:ext cx="2740575" cy="2767981"/>
          </a:xfrm>
          <a:prstGeom prst="rect">
            <a:avLst/>
          </a:prstGeom>
          <a:noFill/>
        </p:spPr>
      </p:pic>
      <p:pic>
        <p:nvPicPr>
          <p:cNvPr id="23562" name="Picture 10" descr="http://2.bp.blogspot.com/_3QZpNzpAde0/SQOd0hY2NHI/AAAAAAAAAFA/oRaFKLVktcs/s320/PangeaUltima_scotese_big.jpg"/>
          <p:cNvPicPr>
            <a:picLocks noChangeAspect="1" noChangeArrowheads="1"/>
          </p:cNvPicPr>
          <p:nvPr/>
        </p:nvPicPr>
        <p:blipFill>
          <a:blip r:embed="rId4" cstate="print"/>
          <a:srcRect/>
          <a:stretch>
            <a:fillRect/>
          </a:stretch>
        </p:blipFill>
        <p:spPr bwMode="auto">
          <a:xfrm>
            <a:off x="6444208" y="3573016"/>
            <a:ext cx="2472952" cy="1653787"/>
          </a:xfrm>
          <a:prstGeom prst="rect">
            <a:avLst/>
          </a:prstGeom>
          <a:noFill/>
        </p:spPr>
      </p:pic>
    </p:spTree>
  </p:cSld>
  <p:clrMapOvr>
    <a:masterClrMapping/>
  </p:clrMapOvr>
  <p:transition spd="med">
    <p:rand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3600" b="1" dirty="0" smtClean="0"/>
              <a:t>Levantar la columna </a:t>
            </a:r>
            <a:r>
              <a:rPr lang="es-ES" sz="3600" b="1" dirty="0" err="1" smtClean="0"/>
              <a:t>estigráfica</a:t>
            </a:r>
            <a:r>
              <a:rPr lang="es-ES" sz="3600" b="1" dirty="0" smtClean="0"/>
              <a:t>.</a:t>
            </a:r>
            <a:endParaRPr lang="es-ES" dirty="0"/>
          </a:p>
        </p:txBody>
      </p:sp>
      <p:sp>
        <p:nvSpPr>
          <p:cNvPr id="3" name="2 Marcador de contenido"/>
          <p:cNvSpPr>
            <a:spLocks noGrp="1"/>
          </p:cNvSpPr>
          <p:nvPr>
            <p:ph sz="quarter" idx="1"/>
          </p:nvPr>
        </p:nvSpPr>
        <p:spPr>
          <a:xfrm>
            <a:off x="323528" y="1772816"/>
            <a:ext cx="8370512" cy="4495800"/>
          </a:xfrm>
        </p:spPr>
        <p:txBody>
          <a:bodyPr/>
          <a:lstStyle/>
          <a:p>
            <a:pPr>
              <a:buNone/>
            </a:pPr>
            <a:r>
              <a:rPr lang="es-ES" dirty="0" smtClean="0"/>
              <a:t>	Tras </a:t>
            </a:r>
            <a:r>
              <a:rPr lang="es-ES" dirty="0" smtClean="0"/>
              <a:t>saber la edad relativa de las rocas se representan de forma ordenada. Se sitúan </a:t>
            </a:r>
            <a:r>
              <a:rPr lang="es-ES" dirty="0" smtClean="0"/>
              <a:t>los </a:t>
            </a:r>
            <a:r>
              <a:rPr lang="es-ES" dirty="0" err="1" smtClean="0"/>
              <a:t>los</a:t>
            </a:r>
            <a:r>
              <a:rPr lang="es-ES" dirty="0" smtClean="0"/>
              <a:t> </a:t>
            </a:r>
            <a:r>
              <a:rPr lang="es-ES" dirty="0" smtClean="0"/>
              <a:t>materiales más antiguos en el muro y los más recientes en el techo. También </a:t>
            </a:r>
            <a:r>
              <a:rPr lang="es-ES" dirty="0" smtClean="0"/>
              <a:t>se especifican </a:t>
            </a:r>
            <a:r>
              <a:rPr lang="es-ES" dirty="0" smtClean="0"/>
              <a:t>otras características como el grosor de la roca , el tipo , la presencia de fósiles....</a:t>
            </a:r>
          </a:p>
          <a:p>
            <a:pPr>
              <a:buNone/>
            </a:pPr>
            <a:r>
              <a:rPr lang="es-ES" dirty="0" smtClean="0"/>
              <a:t>	Este </a:t>
            </a:r>
            <a:r>
              <a:rPr lang="es-ES" dirty="0" smtClean="0"/>
              <a:t>tipo de clasificación se denomina columna estratigráfica.</a:t>
            </a:r>
          </a:p>
          <a:p>
            <a:endParaRPr lang="es-ES" dirty="0"/>
          </a:p>
        </p:txBody>
      </p:sp>
    </p:spTree>
  </p:cSld>
  <p:clrMapOvr>
    <a:masterClrMapping/>
  </p:clrMapOvr>
  <p:transition spd="med">
    <p:random/>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sz="3600" dirty="0" smtClean="0"/>
              <a:t>4.Reconstrucción de la historia geológica</a:t>
            </a:r>
            <a:r>
              <a:rPr lang="es-ES" dirty="0" smtClean="0"/>
              <a:t/>
            </a:r>
            <a:br>
              <a:rPr lang="es-ES" dirty="0" smtClean="0"/>
            </a:br>
            <a:endParaRPr lang="es-ES" dirty="0"/>
          </a:p>
        </p:txBody>
      </p:sp>
      <p:sp>
        <p:nvSpPr>
          <p:cNvPr id="3" name="2 Marcador de contenido"/>
          <p:cNvSpPr>
            <a:spLocks noGrp="1"/>
          </p:cNvSpPr>
          <p:nvPr>
            <p:ph sz="quarter" idx="1"/>
          </p:nvPr>
        </p:nvSpPr>
        <p:spPr>
          <a:xfrm>
            <a:off x="467544" y="1916832"/>
            <a:ext cx="8153400" cy="4495800"/>
          </a:xfrm>
        </p:spPr>
        <p:txBody>
          <a:bodyPr/>
          <a:lstStyle/>
          <a:p>
            <a:pPr>
              <a:buNone/>
            </a:pPr>
            <a:r>
              <a:rPr lang="es-ES" dirty="0" smtClean="0"/>
              <a:t>	Según </a:t>
            </a:r>
            <a:r>
              <a:rPr lang="es-ES" dirty="0" smtClean="0"/>
              <a:t>el principio de relaciones cruzadas: Todo proceso geológico es posterior a </a:t>
            </a:r>
            <a:r>
              <a:rPr lang="es-ES" dirty="0" smtClean="0"/>
              <a:t>los materiales </a:t>
            </a:r>
            <a:r>
              <a:rPr lang="es-ES" dirty="0" smtClean="0"/>
              <a:t>que afecta. El principio permite saber el orden establecido de los acontecimientos.</a:t>
            </a:r>
          </a:p>
          <a:p>
            <a:endParaRPr lang="es-ES" dirty="0"/>
          </a:p>
        </p:txBody>
      </p:sp>
    </p:spTree>
  </p:cSld>
  <p:clrMapOvr>
    <a:masterClrMapping/>
  </p:clrMapOvr>
  <p:transition spd="med">
    <p:random/>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2" y="476672"/>
            <a:ext cx="8153400" cy="680120"/>
          </a:xfrm>
        </p:spPr>
        <p:txBody>
          <a:bodyPr>
            <a:normAutofit fontScale="90000"/>
          </a:bodyPr>
          <a:lstStyle/>
          <a:p>
            <a:r>
              <a:rPr lang="es-ES_tradnl" b="1" dirty="0" smtClean="0"/>
              <a:t>5. Lo que cuentan los fósiles.</a:t>
            </a:r>
            <a:br>
              <a:rPr lang="es-ES_tradnl" b="1" dirty="0" smtClean="0"/>
            </a:br>
            <a:endParaRPr lang="es-ES" dirty="0"/>
          </a:p>
        </p:txBody>
      </p:sp>
      <p:sp>
        <p:nvSpPr>
          <p:cNvPr id="3" name="2 Marcador de contenido"/>
          <p:cNvSpPr>
            <a:spLocks noGrp="1"/>
          </p:cNvSpPr>
          <p:nvPr>
            <p:ph sz="quarter" idx="1"/>
          </p:nvPr>
        </p:nvSpPr>
        <p:spPr>
          <a:xfrm>
            <a:off x="539552" y="1600200"/>
            <a:ext cx="8226496" cy="5069160"/>
          </a:xfrm>
        </p:spPr>
        <p:txBody>
          <a:bodyPr>
            <a:normAutofit fontScale="70000" lnSpcReduction="20000"/>
          </a:bodyPr>
          <a:lstStyle/>
          <a:p>
            <a:pPr>
              <a:buNone/>
            </a:pPr>
            <a:r>
              <a:rPr lang="es-ES_tradnl" dirty="0" smtClean="0"/>
              <a:t>	Los </a:t>
            </a:r>
            <a:r>
              <a:rPr lang="es-ES_tradnl" dirty="0" smtClean="0"/>
              <a:t>fósiles son fuente de información muy valiosa. Nos dan datos de:</a:t>
            </a:r>
          </a:p>
          <a:p>
            <a:pPr>
              <a:buFont typeface="Arial" pitchFamily="34" charset="0"/>
              <a:buChar char="•"/>
            </a:pPr>
            <a:r>
              <a:rPr lang="es-ES_tradnl" dirty="0" smtClean="0"/>
              <a:t>Como </a:t>
            </a:r>
            <a:r>
              <a:rPr lang="es-ES_tradnl" dirty="0" smtClean="0"/>
              <a:t>fue la vida en el pasado: Un análisis de los fósiles nos permite saber</a:t>
            </a:r>
          </a:p>
          <a:p>
            <a:pPr>
              <a:buNone/>
            </a:pPr>
            <a:r>
              <a:rPr lang="es-ES_tradnl" dirty="0" smtClean="0"/>
              <a:t>	</a:t>
            </a:r>
            <a:r>
              <a:rPr lang="es-ES_tradnl" dirty="0" smtClean="0"/>
              <a:t>la </a:t>
            </a:r>
            <a:r>
              <a:rPr lang="es-ES_tradnl" dirty="0" smtClean="0"/>
              <a:t>anatomía del organismo, su modo de vida, su alimentación y su distribución</a:t>
            </a:r>
          </a:p>
          <a:p>
            <a:pPr>
              <a:buNone/>
            </a:pPr>
            <a:r>
              <a:rPr lang="es-ES_tradnl" dirty="0" smtClean="0"/>
              <a:t>	geográfica</a:t>
            </a:r>
            <a:r>
              <a:rPr lang="es-ES_tradnl" dirty="0" smtClean="0"/>
              <a:t>.</a:t>
            </a:r>
          </a:p>
          <a:p>
            <a:pPr>
              <a:buFont typeface="Arial" pitchFamily="34" charset="0"/>
              <a:buChar char="•"/>
            </a:pPr>
            <a:r>
              <a:rPr lang="es-ES_tradnl" dirty="0" smtClean="0"/>
              <a:t>Ambiente en el que se formó la roca que lo contiene: Permite saber si una zona fue   o no continental y el clima que había en el pasado.</a:t>
            </a:r>
          </a:p>
          <a:p>
            <a:pPr>
              <a:buFont typeface="Arial" pitchFamily="34" charset="0"/>
              <a:buChar char="•"/>
            </a:pPr>
            <a:r>
              <a:rPr lang="es-ES_tradnl" dirty="0" smtClean="0"/>
              <a:t>Cuando se formó la roca que lo contiene: Al conocer el periodo en que vivió el organismo podremos conocer la edad de la roca y datarla.</a:t>
            </a:r>
          </a:p>
          <a:p>
            <a:endParaRPr lang="es-ES_tradnl" dirty="0" smtClean="0"/>
          </a:p>
          <a:p>
            <a:pPr>
              <a:buNone/>
            </a:pPr>
            <a:r>
              <a:rPr lang="es-ES_tradnl" dirty="0" smtClean="0"/>
              <a:t>	Los </a:t>
            </a:r>
            <a:r>
              <a:rPr lang="es-ES_tradnl" dirty="0" smtClean="0"/>
              <a:t>fósiles que nos aportan más información, son llamados fósiles guía.</a:t>
            </a:r>
          </a:p>
          <a:p>
            <a:pPr>
              <a:buNone/>
            </a:pPr>
            <a:r>
              <a:rPr lang="es-ES_tradnl" dirty="0" smtClean="0"/>
              <a:t>	Reúnen </a:t>
            </a:r>
            <a:r>
              <a:rPr lang="es-ES_tradnl" dirty="0" smtClean="0"/>
              <a:t>tres características:</a:t>
            </a:r>
          </a:p>
          <a:p>
            <a:pPr>
              <a:buNone/>
            </a:pPr>
            <a:r>
              <a:rPr lang="es-ES_tradnl" dirty="0" smtClean="0"/>
              <a:t>	• </a:t>
            </a:r>
            <a:r>
              <a:rPr lang="es-ES_tradnl" dirty="0" smtClean="0"/>
              <a:t>Haber vivido durante un periodo corto de tiempo.</a:t>
            </a:r>
          </a:p>
          <a:p>
            <a:pPr>
              <a:buNone/>
            </a:pPr>
            <a:r>
              <a:rPr lang="es-ES_tradnl" dirty="0" smtClean="0"/>
              <a:t>	• </a:t>
            </a:r>
            <a:r>
              <a:rPr lang="es-ES_tradnl" dirty="0" smtClean="0"/>
              <a:t>Haber tenido una amplia distribución geográfica.</a:t>
            </a:r>
          </a:p>
          <a:p>
            <a:pPr>
              <a:buNone/>
            </a:pPr>
            <a:r>
              <a:rPr lang="es-ES_tradnl" dirty="0" smtClean="0"/>
              <a:t>	• </a:t>
            </a:r>
            <a:r>
              <a:rPr lang="es-ES_tradnl" dirty="0" smtClean="0"/>
              <a:t>Ser abundante en las rocas.</a:t>
            </a:r>
            <a:endParaRPr lang="es-ES" dirty="0" smtClean="0"/>
          </a:p>
          <a:p>
            <a:endParaRPr lang="es-ES" dirty="0"/>
          </a:p>
        </p:txBody>
      </p:sp>
      <p:pic>
        <p:nvPicPr>
          <p:cNvPr id="27650" name="Picture 2"/>
          <p:cNvPicPr>
            <a:picLocks noChangeAspect="1" noChangeArrowheads="1"/>
          </p:cNvPicPr>
          <p:nvPr/>
        </p:nvPicPr>
        <p:blipFill>
          <a:blip r:embed="rId2" cstate="print"/>
          <a:srcRect/>
          <a:stretch>
            <a:fillRect/>
          </a:stretch>
        </p:blipFill>
        <p:spPr bwMode="auto">
          <a:xfrm>
            <a:off x="6588224" y="5013176"/>
            <a:ext cx="2016224" cy="1618285"/>
          </a:xfrm>
          <a:prstGeom prst="rect">
            <a:avLst/>
          </a:prstGeom>
          <a:noFill/>
          <a:ln w="9525">
            <a:noFill/>
            <a:miter lim="800000"/>
            <a:headEnd/>
            <a:tailEnd/>
          </a:ln>
          <a:effectLst/>
        </p:spPr>
      </p:pic>
    </p:spTree>
  </p:cSld>
  <p:clrMapOvr>
    <a:masterClrMapping/>
  </p:clrMapOvr>
  <p:transition spd="med">
    <p:random/>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1" dirty="0" smtClean="0"/>
              <a:t>6. Datación absoluta.</a:t>
            </a:r>
            <a:endParaRPr lang="es-ES" b="1" dirty="0"/>
          </a:p>
        </p:txBody>
      </p:sp>
      <p:sp>
        <p:nvSpPr>
          <p:cNvPr id="3" name="2 Marcador de contenido"/>
          <p:cNvSpPr>
            <a:spLocks noGrp="1"/>
          </p:cNvSpPr>
          <p:nvPr>
            <p:ph sz="quarter" idx="1"/>
          </p:nvPr>
        </p:nvSpPr>
        <p:spPr>
          <a:xfrm>
            <a:off x="612648" y="1600200"/>
            <a:ext cx="8153400" cy="4925144"/>
          </a:xfrm>
        </p:spPr>
        <p:txBody>
          <a:bodyPr>
            <a:normAutofit fontScale="62500" lnSpcReduction="20000"/>
          </a:bodyPr>
          <a:lstStyle/>
          <a:p>
            <a:pPr>
              <a:buNone/>
            </a:pPr>
            <a:r>
              <a:rPr lang="es-ES_tradnl" dirty="0" smtClean="0"/>
              <a:t>	Clair </a:t>
            </a:r>
            <a:r>
              <a:rPr lang="es-ES_tradnl" dirty="0" smtClean="0"/>
              <a:t>Patterson, en el siglo XX, determinó que la Tierra tenía una edad de 4550</a:t>
            </a:r>
          </a:p>
          <a:p>
            <a:pPr>
              <a:buNone/>
            </a:pPr>
            <a:r>
              <a:rPr lang="es-ES_tradnl" dirty="0" smtClean="0"/>
              <a:t>millones de años. Cálculos basados en el análisis del proceso de desintegración de</a:t>
            </a:r>
          </a:p>
          <a:p>
            <a:pPr>
              <a:buNone/>
            </a:pPr>
            <a:r>
              <a:rPr lang="es-ES_tradnl" dirty="0" smtClean="0"/>
              <a:t>elementos radiactivos.</a:t>
            </a:r>
          </a:p>
          <a:p>
            <a:pPr>
              <a:buNone/>
            </a:pPr>
            <a:r>
              <a:rPr lang="es-ES_tradnl" dirty="0" smtClean="0"/>
              <a:t>	Elementos </a:t>
            </a:r>
            <a:r>
              <a:rPr lang="es-ES_tradnl" dirty="0" smtClean="0"/>
              <a:t>químicos inestables que se transforman en otras estables expulsa ciertas</a:t>
            </a:r>
          </a:p>
          <a:p>
            <a:pPr>
              <a:buNone/>
            </a:pPr>
            <a:r>
              <a:rPr lang="es-ES_tradnl" dirty="0" smtClean="0"/>
              <a:t>partículas radiactivas. </a:t>
            </a:r>
            <a:endParaRPr lang="es-ES_tradnl" dirty="0" smtClean="0"/>
          </a:p>
          <a:p>
            <a:pPr>
              <a:buNone/>
            </a:pPr>
            <a:r>
              <a:rPr lang="es-ES_tradnl" dirty="0" smtClean="0"/>
              <a:t>	</a:t>
            </a:r>
            <a:r>
              <a:rPr lang="es-ES_tradnl" dirty="0" smtClean="0"/>
              <a:t>El </a:t>
            </a:r>
            <a:r>
              <a:rPr lang="es-ES_tradnl" dirty="0" smtClean="0"/>
              <a:t>elemento radiactivo inicial se denomina elemento padre, y el</a:t>
            </a:r>
          </a:p>
          <a:p>
            <a:pPr>
              <a:buNone/>
            </a:pPr>
            <a:r>
              <a:rPr lang="es-ES_tradnl" dirty="0" smtClean="0"/>
              <a:t>estable final, elemento hijo. Esta transformación se produce a un determinado ritmo.</a:t>
            </a:r>
          </a:p>
          <a:p>
            <a:pPr>
              <a:buNone/>
            </a:pPr>
            <a:r>
              <a:rPr lang="es-ES_tradnl" dirty="0" smtClean="0"/>
              <a:t>	El </a:t>
            </a:r>
            <a:r>
              <a:rPr lang="es-ES_tradnl" dirty="0" smtClean="0"/>
              <a:t>periodo de </a:t>
            </a:r>
            <a:r>
              <a:rPr lang="es-ES_tradnl" dirty="0" err="1" smtClean="0"/>
              <a:t>semidesintegración</a:t>
            </a:r>
            <a:r>
              <a:rPr lang="es-ES_tradnl" dirty="0" smtClean="0"/>
              <a:t> es el tiempo que tarda un elemento padre en</a:t>
            </a:r>
          </a:p>
          <a:p>
            <a:pPr>
              <a:buNone/>
            </a:pPr>
            <a:r>
              <a:rPr lang="es-ES_tradnl" dirty="0" smtClean="0"/>
              <a:t>reducir su cantidad a la mitad. Por lo que si se mide la cantidad de elementos padre</a:t>
            </a:r>
          </a:p>
          <a:p>
            <a:pPr>
              <a:buNone/>
            </a:pPr>
            <a:r>
              <a:rPr lang="es-ES_tradnl" dirty="0" smtClean="0"/>
              <a:t>e hijo de una roca y se conoce </a:t>
            </a:r>
            <a:endParaRPr lang="es-ES_tradnl" dirty="0" smtClean="0"/>
          </a:p>
          <a:p>
            <a:pPr>
              <a:buNone/>
            </a:pPr>
            <a:r>
              <a:rPr lang="es-ES_tradnl" dirty="0" smtClean="0"/>
              <a:t>el </a:t>
            </a:r>
            <a:r>
              <a:rPr lang="es-ES_tradnl" dirty="0" smtClean="0"/>
              <a:t>ritmo en el que se transforma </a:t>
            </a:r>
            <a:endParaRPr lang="es-ES_tradnl" dirty="0" smtClean="0"/>
          </a:p>
          <a:p>
            <a:pPr>
              <a:buNone/>
            </a:pPr>
            <a:r>
              <a:rPr lang="es-ES_tradnl" dirty="0" smtClean="0"/>
              <a:t>uno </a:t>
            </a:r>
            <a:r>
              <a:rPr lang="es-ES_tradnl" dirty="0" smtClean="0"/>
              <a:t>en el otro, por </a:t>
            </a:r>
            <a:r>
              <a:rPr lang="es-ES_tradnl" dirty="0" smtClean="0"/>
              <a:t>lo que </a:t>
            </a:r>
            <a:r>
              <a:rPr lang="es-ES_tradnl" dirty="0" smtClean="0"/>
              <a:t>se </a:t>
            </a:r>
            <a:r>
              <a:rPr lang="es-ES_tradnl" dirty="0" smtClean="0"/>
              <a:t>puede</a:t>
            </a:r>
          </a:p>
          <a:p>
            <a:pPr>
              <a:buNone/>
            </a:pPr>
            <a:r>
              <a:rPr lang="es-ES_tradnl" dirty="0" smtClean="0"/>
              <a:t> </a:t>
            </a:r>
            <a:r>
              <a:rPr lang="es-ES_tradnl" dirty="0" smtClean="0"/>
              <a:t>calcular el tiempo </a:t>
            </a:r>
            <a:r>
              <a:rPr lang="es-ES_tradnl" dirty="0" smtClean="0"/>
              <a:t>que </a:t>
            </a:r>
            <a:r>
              <a:rPr lang="es-ES_tradnl" dirty="0" smtClean="0"/>
              <a:t>lleva </a:t>
            </a:r>
          </a:p>
          <a:p>
            <a:pPr>
              <a:buNone/>
            </a:pPr>
            <a:r>
              <a:rPr lang="es-ES_tradnl" dirty="0" smtClean="0"/>
              <a:t>ocurriendo</a:t>
            </a:r>
            <a:r>
              <a:rPr lang="es-ES_tradnl" dirty="0" smtClean="0"/>
              <a:t>, es decir</a:t>
            </a:r>
            <a:r>
              <a:rPr lang="es-ES_tradnl" dirty="0" smtClean="0"/>
              <a:t>,</a:t>
            </a:r>
          </a:p>
          <a:p>
            <a:pPr>
              <a:buNone/>
            </a:pPr>
            <a:r>
              <a:rPr lang="es-ES_tradnl" dirty="0" smtClean="0"/>
              <a:t> </a:t>
            </a:r>
            <a:r>
              <a:rPr lang="es-ES_tradnl" dirty="0" smtClean="0"/>
              <a:t>la edad de la roca.</a:t>
            </a:r>
            <a:endParaRPr lang="es-ES" dirty="0"/>
          </a:p>
        </p:txBody>
      </p:sp>
      <p:sp>
        <p:nvSpPr>
          <p:cNvPr id="26626" name="AutoShape 2" descr="https://docs.google.com/viewer?pid=explorer&amp;srcid=0BxZqWDURcztSNTQzMmJjNjMtODNiYi00YTJlLWE5YzQtM2U0OTdmMWE4ZThi&amp;chrome=true&amp;docid=e5f7799f51b75c529837016876c8fa97%7C9d9bee6004845ffd8b6825607e1918ed&amp;a=bi&amp;pagenumber=2&amp;w=600"/>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ES"/>
          </a:p>
        </p:txBody>
      </p:sp>
      <p:sp>
        <p:nvSpPr>
          <p:cNvPr id="26628" name="AutoShape 4" descr="https://docs.google.com/viewer?pid=explorer&amp;srcid=0BxZqWDURcztSNTQzMmJjNjMtODNiYi00YTJlLWE5YzQtM2U0OTdmMWE4ZThi&amp;chrome=true&amp;docid=e5f7799f51b75c529837016876c8fa97%7C9d9bee6004845ffd8b6825607e1918ed&amp;a=bi&amp;pagenumber=2&amp;w=600"/>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ES"/>
          </a:p>
        </p:txBody>
      </p:sp>
      <p:sp>
        <p:nvSpPr>
          <p:cNvPr id="26630" name="AutoShape 6" descr="https://docs.google.com/viewer?pid=explorer&amp;srcid=0BxZqWDURcztSNTQzMmJjNjMtODNiYi00YTJlLWE5YzQtM2U0OTdmMWE4ZThi&amp;chrome=true&amp;docid=e5f7799f51b75c529837016876c8fa97%7C9d9bee6004845ffd8b6825607e1918ed&amp;a=bi&amp;pagenumber=2&amp;w=600"/>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ES"/>
          </a:p>
        </p:txBody>
      </p:sp>
      <p:sp>
        <p:nvSpPr>
          <p:cNvPr id="26632" name="AutoShape 8" descr="https://docs.google.com/viewer?pid=explorer&amp;srcid=0BxZqWDURcztSNTQzMmJjNjMtODNiYi00YTJlLWE5YzQtM2U0OTdmMWE4ZThi&amp;chrome=true&amp;docid=e5f7799f51b75c529837016876c8fa97%7C9d9bee6004845ffd8b6825607e1918ed&amp;a=bi&amp;pagenumber=2&amp;w=600"/>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ES"/>
          </a:p>
        </p:txBody>
      </p:sp>
      <p:pic>
        <p:nvPicPr>
          <p:cNvPr id="26634" name="Picture 10"/>
          <p:cNvPicPr>
            <a:picLocks noChangeAspect="1" noChangeArrowheads="1"/>
          </p:cNvPicPr>
          <p:nvPr/>
        </p:nvPicPr>
        <p:blipFill>
          <a:blip r:embed="rId2" cstate="print"/>
          <a:srcRect/>
          <a:stretch>
            <a:fillRect/>
          </a:stretch>
        </p:blipFill>
        <p:spPr bwMode="auto">
          <a:xfrm>
            <a:off x="4139952" y="4581128"/>
            <a:ext cx="4104456" cy="1573166"/>
          </a:xfrm>
          <a:prstGeom prst="rect">
            <a:avLst/>
          </a:prstGeom>
          <a:noFill/>
          <a:ln w="9525">
            <a:noFill/>
            <a:miter lim="800000"/>
            <a:headEnd/>
            <a:tailEnd/>
          </a:ln>
          <a:effectLst/>
        </p:spPr>
      </p:pic>
    </p:spTree>
  </p:cSld>
  <p:clrMapOvr>
    <a:masterClrMapping/>
  </p:clrMapOvr>
  <p:transition spd="med">
    <p:random/>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7. Que es el tiempo geológico</a:t>
            </a:r>
            <a:endParaRPr lang="es-ES" dirty="0"/>
          </a:p>
        </p:txBody>
      </p:sp>
      <p:sp>
        <p:nvSpPr>
          <p:cNvPr id="3" name="2 Marcador de contenido"/>
          <p:cNvSpPr>
            <a:spLocks noGrp="1"/>
          </p:cNvSpPr>
          <p:nvPr>
            <p:ph sz="quarter" idx="1"/>
          </p:nvPr>
        </p:nvSpPr>
        <p:spPr>
          <a:xfrm>
            <a:off x="612648" y="1600200"/>
            <a:ext cx="8153400" cy="3124944"/>
          </a:xfrm>
        </p:spPr>
        <p:txBody>
          <a:bodyPr/>
          <a:lstStyle/>
          <a:p>
            <a:pPr>
              <a:buNone/>
            </a:pPr>
            <a:r>
              <a:rPr lang="es-ES" dirty="0" smtClean="0"/>
              <a:t>	Habitualmente la unidad de tiempo en geología es el millón de años (una cifra </a:t>
            </a:r>
            <a:r>
              <a:rPr lang="es-ES" dirty="0" err="1" smtClean="0"/>
              <a:t>dificil</a:t>
            </a:r>
            <a:r>
              <a:rPr lang="es-ES" dirty="0" smtClean="0"/>
              <a:t> de imaginar, dado que cabe la vida de toda nuestra especie)</a:t>
            </a:r>
          </a:p>
          <a:p>
            <a:pPr>
              <a:buNone/>
            </a:pPr>
            <a:r>
              <a:rPr lang="es-ES" dirty="0" smtClean="0"/>
              <a:t>	Tiempo geológico es le periodo transcurrido desde que la tierra se formó has la actualidad, por tanto comprende 4560 millones de años. </a:t>
            </a:r>
            <a:endParaRPr lang="es-ES" dirty="0"/>
          </a:p>
        </p:txBody>
      </p:sp>
      <p:pic>
        <p:nvPicPr>
          <p:cNvPr id="35842" name="Picture 2" descr="http://www.alacarta.canaldehistoria.es/uploads/programacion/483962_1.jpg"/>
          <p:cNvPicPr>
            <a:picLocks noChangeAspect="1" noChangeArrowheads="1"/>
          </p:cNvPicPr>
          <p:nvPr/>
        </p:nvPicPr>
        <p:blipFill>
          <a:blip r:embed="rId2" cstate="print"/>
          <a:srcRect/>
          <a:stretch>
            <a:fillRect/>
          </a:stretch>
        </p:blipFill>
        <p:spPr bwMode="auto">
          <a:xfrm>
            <a:off x="1835696" y="4725144"/>
            <a:ext cx="2513856" cy="1885392"/>
          </a:xfrm>
          <a:prstGeom prst="rect">
            <a:avLst/>
          </a:prstGeom>
          <a:noFill/>
        </p:spPr>
      </p:pic>
      <p:pic>
        <p:nvPicPr>
          <p:cNvPr id="35844" name="Picture 4" descr="http://www.defondos.com/bulkupload/pics-3d/3D/Variados/Esqueleto%20de%20Dinosaurio%203D_800.jpg"/>
          <p:cNvPicPr>
            <a:picLocks noChangeAspect="1" noChangeArrowheads="1"/>
          </p:cNvPicPr>
          <p:nvPr/>
        </p:nvPicPr>
        <p:blipFill>
          <a:blip r:embed="rId3" cstate="print"/>
          <a:srcRect/>
          <a:stretch>
            <a:fillRect/>
          </a:stretch>
        </p:blipFill>
        <p:spPr bwMode="auto">
          <a:xfrm>
            <a:off x="5292080" y="4509120"/>
            <a:ext cx="2591949" cy="1943962"/>
          </a:xfrm>
          <a:prstGeom prst="rect">
            <a:avLst/>
          </a:prstGeom>
          <a:noFill/>
        </p:spPr>
      </p:pic>
    </p:spTree>
  </p:cSld>
  <p:clrMapOvr>
    <a:masterClrMapping/>
  </p:clrMapOvr>
  <p:transition spd="med">
    <p:random/>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División del tiempo geológico</a:t>
            </a:r>
            <a:endParaRPr lang="es-ES" dirty="0"/>
          </a:p>
        </p:txBody>
      </p:sp>
      <p:sp>
        <p:nvSpPr>
          <p:cNvPr id="3" name="2 Marcador de contenido"/>
          <p:cNvSpPr>
            <a:spLocks noGrp="1"/>
          </p:cNvSpPr>
          <p:nvPr>
            <p:ph sz="quarter" idx="1"/>
          </p:nvPr>
        </p:nvSpPr>
        <p:spPr/>
        <p:txBody>
          <a:bodyPr/>
          <a:lstStyle/>
          <a:p>
            <a:r>
              <a:rPr lang="es-ES" dirty="0" smtClean="0"/>
              <a:t>La historia de la tierra se divide en dos grandes eones: Precámbrico y el Fanerozoico. </a:t>
            </a:r>
          </a:p>
          <a:p>
            <a:endParaRPr lang="es-ES" dirty="0"/>
          </a:p>
        </p:txBody>
      </p:sp>
      <p:graphicFrame>
        <p:nvGraphicFramePr>
          <p:cNvPr id="7" name="6 Tabla"/>
          <p:cNvGraphicFramePr>
            <a:graphicFrameLocks noGrp="1"/>
          </p:cNvGraphicFramePr>
          <p:nvPr/>
        </p:nvGraphicFramePr>
        <p:xfrm>
          <a:off x="1763688" y="3284984"/>
          <a:ext cx="5256584" cy="2736303"/>
        </p:xfrm>
        <a:graphic>
          <a:graphicData uri="http://schemas.openxmlformats.org/drawingml/2006/table">
            <a:tbl>
              <a:tblPr/>
              <a:tblGrid>
                <a:gridCol w="1394011"/>
                <a:gridCol w="1655388"/>
                <a:gridCol w="2207185"/>
              </a:tblGrid>
              <a:tr h="467174">
                <a:tc>
                  <a:txBody>
                    <a:bodyPr/>
                    <a:lstStyle/>
                    <a:p>
                      <a:pPr algn="l" fontAlgn="b"/>
                      <a:r>
                        <a:rPr lang="es-ES" sz="2000" b="0" i="0" u="none" strike="noStrike" dirty="0">
                          <a:solidFill>
                            <a:srgbClr val="000000"/>
                          </a:solidFill>
                          <a:latin typeface="Calibri"/>
                        </a:rPr>
                        <a:t>Eón</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ES" sz="2000" b="0" i="0" u="none" strike="noStrike">
                          <a:solidFill>
                            <a:srgbClr val="000000"/>
                          </a:solidFill>
                          <a:latin typeface="Calibri"/>
                        </a:rPr>
                        <a:t>Era</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ES" sz="2000" b="0" i="0" u="none" strike="noStrike">
                          <a:solidFill>
                            <a:srgbClr val="000000"/>
                          </a:solidFill>
                          <a:latin typeface="Calibri"/>
                        </a:rPr>
                        <a:t>Tiempo geológico</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44927">
                <a:tc rowSpan="2">
                  <a:txBody>
                    <a:bodyPr/>
                    <a:lstStyle/>
                    <a:p>
                      <a:pPr algn="ctr" fontAlgn="ctr"/>
                      <a:r>
                        <a:rPr lang="es-ES" sz="2000" b="0" i="0" u="none" strike="noStrike">
                          <a:solidFill>
                            <a:srgbClr val="000000"/>
                          </a:solidFill>
                          <a:latin typeface="Calibri"/>
                        </a:rPr>
                        <a:t>Precámbrico</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ES" sz="2000" b="0" i="0" u="none" strike="noStrike" dirty="0">
                          <a:solidFill>
                            <a:srgbClr val="000000"/>
                          </a:solidFill>
                          <a:latin typeface="Calibri"/>
                        </a:rPr>
                        <a:t>Arcaico</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2000" b="0" i="0" u="none" strike="noStrike">
                          <a:solidFill>
                            <a:srgbClr val="000000"/>
                          </a:solidFill>
                          <a:latin typeface="Calibri"/>
                        </a:rPr>
                        <a:t>4560 M.a.</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67174">
                <a:tc vMerge="1">
                  <a:txBody>
                    <a:bodyPr/>
                    <a:lstStyle/>
                    <a:p>
                      <a:endParaRPr lang="es-ES"/>
                    </a:p>
                  </a:txBody>
                  <a:tcPr/>
                </a:tc>
                <a:tc>
                  <a:txBody>
                    <a:bodyPr/>
                    <a:lstStyle/>
                    <a:p>
                      <a:pPr algn="ctr" fontAlgn="ctr"/>
                      <a:r>
                        <a:rPr lang="es-ES" sz="2000" b="0" i="0" u="none" strike="noStrike">
                          <a:solidFill>
                            <a:srgbClr val="000000"/>
                          </a:solidFill>
                          <a:latin typeface="Calibri"/>
                        </a:rPr>
                        <a:t>Proterozoico</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2000" b="0" i="0" u="none" strike="noStrike">
                          <a:solidFill>
                            <a:srgbClr val="000000"/>
                          </a:solidFill>
                          <a:latin typeface="Calibri"/>
                        </a:rPr>
                        <a:t>2500 M.a.</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44927">
                <a:tc rowSpan="3">
                  <a:txBody>
                    <a:bodyPr/>
                    <a:lstStyle/>
                    <a:p>
                      <a:pPr algn="ctr" fontAlgn="ctr"/>
                      <a:r>
                        <a:rPr lang="es-ES" sz="2000" b="0" i="0" u="none" strike="noStrike">
                          <a:solidFill>
                            <a:srgbClr val="000000"/>
                          </a:solidFill>
                          <a:latin typeface="Calibri"/>
                        </a:rPr>
                        <a:t>Fanerozoico</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ES" sz="2000" b="0" i="0" u="none" strike="noStrike">
                          <a:solidFill>
                            <a:srgbClr val="000000"/>
                          </a:solidFill>
                          <a:latin typeface="Calibri"/>
                        </a:rPr>
                        <a:t>Paleozoico</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2000" b="0" i="0" u="none" strike="noStrike">
                          <a:solidFill>
                            <a:srgbClr val="000000"/>
                          </a:solidFill>
                          <a:latin typeface="Calibri"/>
                        </a:rPr>
                        <a:t>570 M.a.</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44927">
                <a:tc vMerge="1">
                  <a:txBody>
                    <a:bodyPr/>
                    <a:lstStyle/>
                    <a:p>
                      <a:endParaRPr lang="es-ES"/>
                    </a:p>
                  </a:txBody>
                  <a:tcPr/>
                </a:tc>
                <a:tc>
                  <a:txBody>
                    <a:bodyPr/>
                    <a:lstStyle/>
                    <a:p>
                      <a:pPr algn="ctr" fontAlgn="ctr"/>
                      <a:r>
                        <a:rPr lang="es-ES" sz="2000" b="0" i="0" u="none" strike="noStrike">
                          <a:solidFill>
                            <a:srgbClr val="000000"/>
                          </a:solidFill>
                          <a:latin typeface="Calibri"/>
                        </a:rPr>
                        <a:t>Mesozoico</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ES" sz="2000" b="0" i="0" u="none" strike="noStrike">
                          <a:solidFill>
                            <a:srgbClr val="000000"/>
                          </a:solidFill>
                          <a:latin typeface="Calibri"/>
                        </a:rPr>
                        <a:t>250 M.a.</a:t>
                      </a: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67174">
                <a:tc vMerge="1">
                  <a:txBody>
                    <a:bodyPr/>
                    <a:lstStyle/>
                    <a:p>
                      <a:endParaRPr lang="es-ES"/>
                    </a:p>
                  </a:txBody>
                  <a:tcPr/>
                </a:tc>
                <a:tc>
                  <a:txBody>
                    <a:bodyPr/>
                    <a:lstStyle/>
                    <a:p>
                      <a:pPr algn="ctr" fontAlgn="ctr"/>
                      <a:r>
                        <a:rPr lang="es-ES" sz="2000" b="0" i="0" u="none" strike="noStrike" dirty="0">
                          <a:solidFill>
                            <a:srgbClr val="000000"/>
                          </a:solidFill>
                          <a:latin typeface="Calibri"/>
                        </a:rPr>
                        <a:t>Cenozoico</a:t>
                      </a:r>
                    </a:p>
                  </a:txBody>
                  <a:tcPr marL="9525" marR="9525" marT="9525"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s-ES" sz="2000" b="0" i="0" u="none" strike="noStrike" dirty="0">
                          <a:solidFill>
                            <a:srgbClr val="000000"/>
                          </a:solidFill>
                          <a:latin typeface="Calibri"/>
                        </a:rPr>
                        <a:t>65 </a:t>
                      </a:r>
                      <a:r>
                        <a:rPr lang="es-ES" sz="2000" b="0" i="0" u="none" strike="noStrike" dirty="0" err="1">
                          <a:solidFill>
                            <a:srgbClr val="000000"/>
                          </a:solidFill>
                          <a:latin typeface="Calibri"/>
                        </a:rPr>
                        <a:t>M.a.</a:t>
                      </a:r>
                      <a:endParaRPr lang="es-ES" sz="2000" b="0" i="0" u="none" strike="noStrike" dirty="0">
                        <a:solidFill>
                          <a:srgbClr val="000000"/>
                        </a:solidFill>
                        <a:latin typeface="Calibri"/>
                      </a:endParaRPr>
                    </a:p>
                  </a:txBody>
                  <a:tcPr marL="9525" marR="9525" marT="9525"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ransition spd="med">
    <p:random/>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457200" y="274638"/>
            <a:ext cx="8147050" cy="922337"/>
          </a:xfrm>
        </p:spPr>
        <p:txBody>
          <a:bodyPr/>
          <a:lstStyle/>
          <a:p>
            <a:r>
              <a:rPr lang="es-ES" b="1" u="sng">
                <a:latin typeface="Berlin Sans FB Demi" pitchFamily="34" charset="0"/>
              </a:rPr>
              <a:t>Índice</a:t>
            </a:r>
          </a:p>
        </p:txBody>
      </p:sp>
      <p:sp>
        <p:nvSpPr>
          <p:cNvPr id="3075" name="Rectangle 3"/>
          <p:cNvSpPr>
            <a:spLocks noGrp="1" noChangeArrowheads="1"/>
          </p:cNvSpPr>
          <p:nvPr>
            <p:ph type="body" idx="1"/>
          </p:nvPr>
        </p:nvSpPr>
        <p:spPr>
          <a:xfrm>
            <a:off x="251520" y="1628800"/>
            <a:ext cx="8568952" cy="4968552"/>
          </a:xfrm>
        </p:spPr>
        <p:txBody>
          <a:bodyPr>
            <a:normAutofit lnSpcReduction="10000"/>
          </a:bodyPr>
          <a:lstStyle/>
          <a:p>
            <a:pPr marL="533400" indent="-533400">
              <a:lnSpc>
                <a:spcPct val="90000"/>
              </a:lnSpc>
              <a:buFontTx/>
              <a:buNone/>
            </a:pPr>
            <a:r>
              <a:rPr lang="es-ES" sz="1800" dirty="0"/>
              <a:t>	1. Ideas históricas sobre la edad de la Tierra………………………</a:t>
            </a:r>
            <a:r>
              <a:rPr lang="es-ES" sz="1800" dirty="0" err="1"/>
              <a:t>Pag</a:t>
            </a:r>
            <a:r>
              <a:rPr lang="es-ES" sz="1800" dirty="0"/>
              <a:t> 230</a:t>
            </a:r>
          </a:p>
          <a:p>
            <a:pPr marL="914400" lvl="1" indent="-457200">
              <a:lnSpc>
                <a:spcPct val="90000"/>
              </a:lnSpc>
              <a:buFontTx/>
              <a:buNone/>
            </a:pPr>
            <a:r>
              <a:rPr lang="es-ES" sz="1800" dirty="0"/>
              <a:t>		1.1 La tierra como morada de la humanidad</a:t>
            </a:r>
          </a:p>
          <a:p>
            <a:pPr marL="914400" lvl="1" indent="-457200">
              <a:lnSpc>
                <a:spcPct val="90000"/>
              </a:lnSpc>
              <a:buFontTx/>
              <a:buNone/>
            </a:pPr>
            <a:r>
              <a:rPr lang="es-ES" sz="1800" dirty="0"/>
              <a:t>		1.2 La respuesta está en las rocas</a:t>
            </a:r>
          </a:p>
          <a:p>
            <a:pPr marL="533400" indent="-533400">
              <a:lnSpc>
                <a:spcPct val="90000"/>
              </a:lnSpc>
              <a:buFontTx/>
              <a:buNone/>
            </a:pPr>
            <a:r>
              <a:rPr lang="es-ES" sz="1800" dirty="0"/>
              <a:t>	2. Qué se necesita para reconstruir el pasado……………………. </a:t>
            </a:r>
            <a:r>
              <a:rPr lang="es-ES" sz="1800" dirty="0" err="1"/>
              <a:t>Pag</a:t>
            </a:r>
            <a:r>
              <a:rPr lang="es-ES" sz="1800" dirty="0"/>
              <a:t> 231</a:t>
            </a:r>
          </a:p>
          <a:p>
            <a:pPr marL="914400" lvl="1" indent="-457200">
              <a:lnSpc>
                <a:spcPct val="90000"/>
              </a:lnSpc>
              <a:buFontTx/>
              <a:buNone/>
            </a:pPr>
            <a:r>
              <a:rPr lang="es-ES" sz="1800" dirty="0"/>
              <a:t>		2.1 Cómo descubrir qué ha sucedido</a:t>
            </a:r>
          </a:p>
          <a:p>
            <a:pPr marL="533400" indent="-533400">
              <a:lnSpc>
                <a:spcPct val="90000"/>
              </a:lnSpc>
              <a:buFontTx/>
              <a:buNone/>
            </a:pPr>
            <a:r>
              <a:rPr lang="es-ES" sz="1800" dirty="0"/>
              <a:t>	3. Cómo descubrir cuándo ha pasado……………………………… </a:t>
            </a:r>
            <a:r>
              <a:rPr lang="es-ES" sz="1800" dirty="0" err="1"/>
              <a:t>Pag</a:t>
            </a:r>
            <a:r>
              <a:rPr lang="es-ES" sz="1800" dirty="0"/>
              <a:t> 232</a:t>
            </a:r>
          </a:p>
          <a:p>
            <a:pPr marL="914400" lvl="1" indent="-457200">
              <a:lnSpc>
                <a:spcPct val="90000"/>
              </a:lnSpc>
              <a:buFontTx/>
              <a:buNone/>
            </a:pPr>
            <a:r>
              <a:rPr lang="es-ES" sz="1800" dirty="0"/>
              <a:t>		3.1 Principios fundamentales de datación</a:t>
            </a:r>
          </a:p>
          <a:p>
            <a:pPr marL="914400" lvl="1" indent="-457200">
              <a:lnSpc>
                <a:spcPct val="90000"/>
              </a:lnSpc>
              <a:buFontTx/>
              <a:buNone/>
            </a:pPr>
            <a:r>
              <a:rPr lang="es-ES" sz="1800" dirty="0"/>
              <a:t>		3.2 ¿Qué estrato es el más antiguo?</a:t>
            </a:r>
          </a:p>
          <a:p>
            <a:pPr marL="914400" lvl="1" indent="-457200">
              <a:lnSpc>
                <a:spcPct val="90000"/>
              </a:lnSpc>
              <a:buFontTx/>
              <a:buNone/>
            </a:pPr>
            <a:r>
              <a:rPr lang="es-ES" sz="1800" dirty="0"/>
              <a:t>		3.3 Levantar la columna estratigráfica</a:t>
            </a:r>
          </a:p>
          <a:p>
            <a:pPr marL="533400" indent="-533400">
              <a:lnSpc>
                <a:spcPct val="90000"/>
              </a:lnSpc>
              <a:buFontTx/>
              <a:buNone/>
            </a:pPr>
            <a:r>
              <a:rPr lang="es-ES" sz="1800" dirty="0"/>
              <a:t>	4. Reconstrucción de la historia geográfica</a:t>
            </a:r>
            <a:r>
              <a:rPr lang="es-ES" sz="1800" dirty="0" smtClean="0"/>
              <a:t>……………………………</a:t>
            </a:r>
            <a:r>
              <a:rPr lang="es-ES" sz="1800" dirty="0" err="1" smtClean="0"/>
              <a:t>pag</a:t>
            </a:r>
            <a:r>
              <a:rPr lang="es-ES" sz="1800" dirty="0" smtClean="0"/>
              <a:t> </a:t>
            </a:r>
            <a:r>
              <a:rPr lang="es-ES" sz="1800" dirty="0"/>
              <a:t>234</a:t>
            </a:r>
          </a:p>
          <a:p>
            <a:pPr marL="914400" lvl="1" indent="-457200">
              <a:lnSpc>
                <a:spcPct val="90000"/>
              </a:lnSpc>
              <a:buFontTx/>
              <a:buNone/>
            </a:pPr>
            <a:r>
              <a:rPr lang="es-ES" sz="1800" dirty="0"/>
              <a:t>		4.1 La secuencia histórica</a:t>
            </a:r>
          </a:p>
          <a:p>
            <a:pPr marL="533400" indent="-533400">
              <a:lnSpc>
                <a:spcPct val="90000"/>
              </a:lnSpc>
              <a:buFontTx/>
              <a:buNone/>
            </a:pPr>
            <a:r>
              <a:rPr lang="es-ES" sz="1800" dirty="0"/>
              <a:t>	5. Lo que cuentan los fósiles………………………………………… </a:t>
            </a:r>
            <a:r>
              <a:rPr lang="es-ES" sz="1800" dirty="0" err="1" smtClean="0"/>
              <a:t>Pag</a:t>
            </a:r>
            <a:r>
              <a:rPr lang="es-ES" sz="1800" dirty="0" smtClean="0"/>
              <a:t> </a:t>
            </a:r>
            <a:r>
              <a:rPr lang="es-ES" sz="1800" dirty="0"/>
              <a:t>235</a:t>
            </a:r>
          </a:p>
          <a:p>
            <a:pPr marL="533400" indent="-533400">
              <a:lnSpc>
                <a:spcPct val="90000"/>
              </a:lnSpc>
              <a:buFontTx/>
              <a:buNone/>
            </a:pPr>
            <a:r>
              <a:rPr lang="es-ES" sz="1800" dirty="0"/>
              <a:t>	6. Datación absoluta………………………………………………….. </a:t>
            </a:r>
            <a:r>
              <a:rPr lang="es-ES" sz="1800" dirty="0" err="1" smtClean="0"/>
              <a:t>Pag</a:t>
            </a:r>
            <a:r>
              <a:rPr lang="es-ES" sz="1800" dirty="0" smtClean="0"/>
              <a:t> </a:t>
            </a:r>
            <a:r>
              <a:rPr lang="es-ES" sz="1800" dirty="0"/>
              <a:t>236</a:t>
            </a:r>
          </a:p>
          <a:p>
            <a:pPr marL="914400" lvl="1" indent="-457200">
              <a:lnSpc>
                <a:spcPct val="90000"/>
              </a:lnSpc>
              <a:buFontTx/>
              <a:buNone/>
            </a:pPr>
            <a:r>
              <a:rPr lang="es-ES" sz="1800" dirty="0"/>
              <a:t>		6.1 Desintegración de elementos radioactivos</a:t>
            </a:r>
          </a:p>
          <a:p>
            <a:pPr marL="533400" indent="-533400">
              <a:lnSpc>
                <a:spcPct val="90000"/>
              </a:lnSpc>
              <a:buFontTx/>
              <a:buNone/>
            </a:pPr>
            <a:r>
              <a:rPr lang="es-ES" sz="1800" dirty="0"/>
              <a:t>	7. Qué es el tiempo geológico………………………………………. </a:t>
            </a:r>
            <a:r>
              <a:rPr lang="es-ES" sz="1800" dirty="0" err="1"/>
              <a:t>Pag</a:t>
            </a:r>
            <a:r>
              <a:rPr lang="es-ES" sz="1800" dirty="0"/>
              <a:t> 237</a:t>
            </a:r>
          </a:p>
          <a:p>
            <a:pPr marL="914400" lvl="1" indent="-457200">
              <a:lnSpc>
                <a:spcPct val="90000"/>
              </a:lnSpc>
              <a:buFontTx/>
              <a:buNone/>
            </a:pPr>
            <a:r>
              <a:rPr lang="es-ES" sz="1800" dirty="0"/>
              <a:t>		7.1 División del tiempo geológico</a:t>
            </a:r>
          </a:p>
        </p:txBody>
      </p:sp>
    </p:spTree>
  </p:cSld>
  <p:clrMapOvr>
    <a:masterClrMapping/>
  </p:clrMapOvr>
  <p:transition spd="med">
    <p:random/>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467544" y="404664"/>
            <a:ext cx="8229600" cy="1008063"/>
          </a:xfrm>
        </p:spPr>
        <p:txBody>
          <a:bodyPr/>
          <a:lstStyle/>
          <a:p>
            <a:r>
              <a:rPr lang="es-ES" sz="3200" b="1" dirty="0">
                <a:latin typeface="Berlin Sans FB Demi" pitchFamily="34" charset="0"/>
              </a:rPr>
              <a:t>1. Ideas históricas de la edad de la Tierra</a:t>
            </a:r>
          </a:p>
        </p:txBody>
      </p:sp>
      <p:sp>
        <p:nvSpPr>
          <p:cNvPr id="4099" name="Rectangle 3"/>
          <p:cNvSpPr>
            <a:spLocks noGrp="1" noChangeArrowheads="1"/>
          </p:cNvSpPr>
          <p:nvPr>
            <p:ph type="body" idx="1"/>
          </p:nvPr>
        </p:nvSpPr>
        <p:spPr>
          <a:xfrm>
            <a:off x="611560" y="1860848"/>
            <a:ext cx="8153400" cy="4997152"/>
          </a:xfrm>
        </p:spPr>
        <p:txBody>
          <a:bodyPr>
            <a:normAutofit lnSpcReduction="10000"/>
          </a:bodyPr>
          <a:lstStyle/>
          <a:p>
            <a:pPr>
              <a:lnSpc>
                <a:spcPct val="110000"/>
              </a:lnSpc>
              <a:buFontTx/>
              <a:buNone/>
            </a:pPr>
            <a:r>
              <a:rPr lang="es-ES" sz="1800" dirty="0"/>
              <a:t>Hasta el siglo XVIII, la edad de la Tierra más acertada era de 6000 años. Es lo que se conoce como cronología corta o bíblica</a:t>
            </a:r>
            <a:r>
              <a:rPr lang="es-ES" sz="1600" dirty="0"/>
              <a:t>.</a:t>
            </a:r>
          </a:p>
          <a:p>
            <a:pPr>
              <a:lnSpc>
                <a:spcPct val="110000"/>
              </a:lnSpc>
              <a:buFontTx/>
              <a:buNone/>
            </a:pPr>
            <a:r>
              <a:rPr lang="es-ES" sz="2000" u="sng" dirty="0"/>
              <a:t>1.1. La Tierra como morada de la humanidad:</a:t>
            </a:r>
          </a:p>
          <a:p>
            <a:pPr>
              <a:lnSpc>
                <a:spcPct val="110000"/>
              </a:lnSpc>
              <a:buFontTx/>
              <a:buNone/>
            </a:pPr>
            <a:r>
              <a:rPr lang="es-ES" sz="1800" dirty="0"/>
              <a:t>La cronología corta no solo era defendida por los creyentes, sino por la gran mayoría de las personas con formación. Esta concepción se basaba en:</a:t>
            </a:r>
          </a:p>
          <a:p>
            <a:pPr lvl="1">
              <a:lnSpc>
                <a:spcPct val="110000"/>
              </a:lnSpc>
            </a:pPr>
            <a:r>
              <a:rPr lang="es-ES" sz="1600" dirty="0"/>
              <a:t>La Tierra había sido creada para ser la morada del hombre, de manera que no tenía sentido la existencia del planeta sin humanos que lo habitasen, por lo que se consideraba que la historia de la humanidad y de la Tierra eran simultaneas.</a:t>
            </a:r>
          </a:p>
          <a:p>
            <a:pPr lvl="1">
              <a:lnSpc>
                <a:spcPct val="110000"/>
              </a:lnSpc>
            </a:pPr>
            <a:r>
              <a:rPr lang="es-ES" sz="1600" dirty="0"/>
              <a:t>No existían más datos de la historia de la Tierra que los recogidos por las personas que habían sido testigos de ella.</a:t>
            </a:r>
          </a:p>
          <a:p>
            <a:pPr>
              <a:lnSpc>
                <a:spcPct val="110000"/>
              </a:lnSpc>
              <a:buFontTx/>
              <a:buNone/>
            </a:pPr>
            <a:r>
              <a:rPr lang="es-ES" sz="2000" u="sng" dirty="0"/>
              <a:t>1.2 La respuesta está en las rocas:</a:t>
            </a:r>
          </a:p>
          <a:p>
            <a:pPr>
              <a:lnSpc>
                <a:spcPct val="110000"/>
              </a:lnSpc>
              <a:buFontTx/>
              <a:buNone/>
            </a:pPr>
            <a:r>
              <a:rPr lang="es-ES" sz="1600" dirty="0" smtClean="0"/>
              <a:t>	</a:t>
            </a:r>
            <a:r>
              <a:rPr lang="es-ES" sz="1800" dirty="0" smtClean="0"/>
              <a:t>El </a:t>
            </a:r>
            <a:r>
              <a:rPr lang="es-ES" sz="1800" dirty="0"/>
              <a:t>cambio de este pensamiento se produjo en el s.XIX cuando se comprobó que los verdaderos “archivos” del pasado estaban guardados en las rocas. Desde ese momento se empezó a aprender a descifrar el código con el que la Tierra había narrado su historia en las rocas</a:t>
            </a:r>
            <a:r>
              <a:rPr lang="es-ES" sz="1400" dirty="0"/>
              <a:t>.</a:t>
            </a:r>
          </a:p>
        </p:txBody>
      </p:sp>
    </p:spTree>
  </p:cSld>
  <p:clrMapOvr>
    <a:masterClrMapping/>
  </p:clrMapOvr>
  <p:transition spd="med">
    <p:random/>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467544" y="332656"/>
            <a:ext cx="8229600" cy="1066800"/>
          </a:xfrm>
        </p:spPr>
        <p:txBody>
          <a:bodyPr/>
          <a:lstStyle/>
          <a:p>
            <a:pPr algn="ctr"/>
            <a:r>
              <a:rPr lang="es-ES" sz="3200" b="1" i="1" dirty="0">
                <a:latin typeface="Berlin Sans FB Demi" pitchFamily="34" charset="0"/>
              </a:rPr>
              <a:t>2</a:t>
            </a:r>
            <a:r>
              <a:rPr lang="es-ES" sz="3200" b="1" dirty="0">
                <a:latin typeface="Berlin Sans FB Demi" pitchFamily="34" charset="0"/>
              </a:rPr>
              <a:t>. Qué se necesita para reconstruir el pasado</a:t>
            </a:r>
          </a:p>
        </p:txBody>
      </p:sp>
      <p:sp>
        <p:nvSpPr>
          <p:cNvPr id="5123" name="Rectangle 3"/>
          <p:cNvSpPr>
            <a:spLocks noGrp="1" noChangeArrowheads="1"/>
          </p:cNvSpPr>
          <p:nvPr>
            <p:ph type="body" idx="1"/>
          </p:nvPr>
        </p:nvSpPr>
        <p:spPr>
          <a:xfrm>
            <a:off x="251520" y="1600200"/>
            <a:ext cx="8514528" cy="4997152"/>
          </a:xfrm>
        </p:spPr>
        <p:txBody>
          <a:bodyPr/>
          <a:lstStyle/>
          <a:p>
            <a:pPr>
              <a:lnSpc>
                <a:spcPct val="130000"/>
              </a:lnSpc>
              <a:buFontTx/>
              <a:buNone/>
            </a:pPr>
            <a:r>
              <a:rPr lang="es-ES" sz="1600" b="1" dirty="0"/>
              <a:t>Reconstruir la historia de la Tierra o de una parte de ella exige:</a:t>
            </a:r>
          </a:p>
          <a:p>
            <a:pPr lvl="1">
              <a:lnSpc>
                <a:spcPct val="130000"/>
              </a:lnSpc>
            </a:pPr>
            <a:r>
              <a:rPr lang="es-ES" sz="1400" dirty="0"/>
              <a:t>Saber qué ha ocurrido, es decir, saber los sucesos que la han afectado.</a:t>
            </a:r>
          </a:p>
          <a:p>
            <a:pPr lvl="1">
              <a:lnSpc>
                <a:spcPct val="130000"/>
              </a:lnSpc>
            </a:pPr>
            <a:r>
              <a:rPr lang="es-ES" sz="1400" dirty="0"/>
              <a:t>Saber cuándo han ocurrido cada suceso, es decir, qué ocurrió antes y </a:t>
            </a:r>
            <a:r>
              <a:rPr lang="es-ES" sz="1400" dirty="0" err="1"/>
              <a:t>qúe</a:t>
            </a:r>
            <a:r>
              <a:rPr lang="es-ES" sz="1400" dirty="0"/>
              <a:t> después para poder ordenarlos cronológicamente.</a:t>
            </a:r>
          </a:p>
          <a:p>
            <a:pPr>
              <a:lnSpc>
                <a:spcPct val="130000"/>
              </a:lnSpc>
              <a:buFontTx/>
              <a:buNone/>
            </a:pPr>
            <a:r>
              <a:rPr lang="es-ES" sz="1800" b="1" u="sng" dirty="0"/>
              <a:t>2.1 Cómo descubrir qué ha ocurrido:</a:t>
            </a:r>
          </a:p>
          <a:p>
            <a:pPr>
              <a:lnSpc>
                <a:spcPct val="130000"/>
              </a:lnSpc>
              <a:buFontTx/>
              <a:buNone/>
            </a:pPr>
            <a:r>
              <a:rPr lang="es-ES" sz="1600" dirty="0" smtClean="0"/>
              <a:t>	</a:t>
            </a:r>
            <a:r>
              <a:rPr lang="es-ES" sz="1600" dirty="0" smtClean="0"/>
              <a:t>Los </a:t>
            </a:r>
            <a:r>
              <a:rPr lang="es-ES" sz="1600" dirty="0"/>
              <a:t>sucesos geológicos generan cambios y los cambios dejan huellas, y estas huellas son las pistas que se utilizan para saber qué ha sido el factor que ha producido el suceso. Los cambios geológicos que han sido producidos en el pasado pueden detectarse gracias a:</a:t>
            </a:r>
          </a:p>
          <a:p>
            <a:pPr lvl="1">
              <a:lnSpc>
                <a:spcPct val="130000"/>
              </a:lnSpc>
            </a:pPr>
            <a:r>
              <a:rPr lang="es-ES" sz="1400" b="1" dirty="0"/>
              <a:t>Los materiales que originan</a:t>
            </a:r>
          </a:p>
          <a:p>
            <a:pPr lvl="1">
              <a:lnSpc>
                <a:spcPct val="130000"/>
              </a:lnSpc>
            </a:pPr>
            <a:r>
              <a:rPr lang="es-ES" sz="1400" b="1" dirty="0"/>
              <a:t>Las formas que generan</a:t>
            </a:r>
          </a:p>
          <a:p>
            <a:pPr lvl="1">
              <a:lnSpc>
                <a:spcPct val="130000"/>
              </a:lnSpc>
            </a:pPr>
            <a:r>
              <a:rPr lang="es-ES" sz="1400" b="1" dirty="0"/>
              <a:t>Las estructuras resultantes</a:t>
            </a:r>
          </a:p>
          <a:p>
            <a:pPr>
              <a:lnSpc>
                <a:spcPct val="130000"/>
              </a:lnSpc>
              <a:buFontTx/>
              <a:buNone/>
            </a:pPr>
            <a:r>
              <a:rPr lang="es-ES" sz="1600" dirty="0" smtClean="0"/>
              <a:t>	Para </a:t>
            </a:r>
            <a:r>
              <a:rPr lang="es-ES" sz="1600" dirty="0"/>
              <a:t>interpretar las huellas se utiliza el </a:t>
            </a:r>
            <a:r>
              <a:rPr lang="es-ES" sz="1600" b="1" dirty="0"/>
              <a:t>principio de actualismo</a:t>
            </a:r>
            <a:r>
              <a:rPr lang="es-ES" sz="1600" dirty="0"/>
              <a:t>, de acuerdo con el cual analizar </a:t>
            </a:r>
            <a:r>
              <a:rPr lang="es-ES" sz="1600" dirty="0" smtClean="0"/>
              <a:t>los procesos </a:t>
            </a:r>
            <a:r>
              <a:rPr lang="es-ES" sz="1600" dirty="0"/>
              <a:t>que ocurren en la actualidad es la clave que nos permite interpretar lo sucedido en el pasado.</a:t>
            </a:r>
          </a:p>
        </p:txBody>
      </p:sp>
    </p:spTree>
  </p:cSld>
  <p:clrMapOvr>
    <a:masterClrMapping/>
  </p:clrMapOvr>
  <p:transition spd="med">
    <p:random/>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11560" y="332656"/>
            <a:ext cx="8153400" cy="990600"/>
          </a:xfrm>
        </p:spPr>
        <p:txBody>
          <a:bodyPr>
            <a:normAutofit fontScale="90000"/>
          </a:bodyPr>
          <a:lstStyle/>
          <a:p>
            <a:r>
              <a:rPr lang="es-ES" b="1" dirty="0" smtClean="0"/>
              <a:t>3.Cómo descubrir cuándo ha pasado</a:t>
            </a:r>
            <a:br>
              <a:rPr lang="es-ES" b="1" dirty="0" smtClean="0"/>
            </a:br>
            <a:endParaRPr lang="es-ES" b="1" dirty="0"/>
          </a:p>
        </p:txBody>
      </p:sp>
      <p:sp>
        <p:nvSpPr>
          <p:cNvPr id="3" name="2 Marcador de contenido"/>
          <p:cNvSpPr>
            <a:spLocks noGrp="1"/>
          </p:cNvSpPr>
          <p:nvPr>
            <p:ph sz="quarter" idx="1"/>
          </p:nvPr>
        </p:nvSpPr>
        <p:spPr>
          <a:xfrm>
            <a:off x="612648" y="1600200"/>
            <a:ext cx="8153400" cy="4853136"/>
          </a:xfrm>
        </p:spPr>
        <p:txBody>
          <a:bodyPr>
            <a:normAutofit/>
          </a:bodyPr>
          <a:lstStyle/>
          <a:p>
            <a:pPr>
              <a:buNone/>
            </a:pPr>
            <a:r>
              <a:rPr lang="es-ES" dirty="0" smtClean="0"/>
              <a:t>	Tras </a:t>
            </a:r>
            <a:r>
              <a:rPr lang="es-ES" dirty="0" smtClean="0"/>
              <a:t>conocer los sucesos geológicos que han ocurrido , podremos </a:t>
            </a:r>
            <a:r>
              <a:rPr lang="es-ES" dirty="0" smtClean="0"/>
              <a:t>ordenarlos cronológicamente </a:t>
            </a:r>
            <a:r>
              <a:rPr lang="es-ES" dirty="0" smtClean="0"/>
              <a:t>de dos formas distintas </a:t>
            </a:r>
            <a:r>
              <a:rPr lang="es-ES" dirty="0" smtClean="0"/>
              <a:t>:</a:t>
            </a:r>
            <a:endParaRPr lang="es-ES" dirty="0" smtClean="0"/>
          </a:p>
          <a:p>
            <a:pPr>
              <a:buNone/>
            </a:pPr>
            <a:r>
              <a:rPr lang="es-ES" b="1" dirty="0" smtClean="0"/>
              <a:t>	 </a:t>
            </a:r>
            <a:r>
              <a:rPr lang="es-ES" b="1" dirty="0" smtClean="0"/>
              <a:t>-Mediante datación relativa: </a:t>
            </a:r>
            <a:r>
              <a:rPr lang="es-ES" dirty="0" smtClean="0"/>
              <a:t>Se trata de determinar que sucedió antes y que </a:t>
            </a:r>
            <a:r>
              <a:rPr lang="es-ES" dirty="0" smtClean="0"/>
              <a:t>después sin </a:t>
            </a:r>
            <a:r>
              <a:rPr lang="es-ES" dirty="0" smtClean="0"/>
              <a:t>ofrecer cifras numéricas de cada período</a:t>
            </a:r>
            <a:r>
              <a:rPr lang="es-ES" dirty="0" smtClean="0"/>
              <a:t>.</a:t>
            </a:r>
            <a:endParaRPr lang="es-ES" dirty="0" smtClean="0"/>
          </a:p>
          <a:p>
            <a:pPr>
              <a:buNone/>
            </a:pPr>
            <a:r>
              <a:rPr lang="es-ES" dirty="0" smtClean="0"/>
              <a:t>	-</a:t>
            </a:r>
            <a:r>
              <a:rPr lang="es-ES" b="1" dirty="0" smtClean="0"/>
              <a:t>Mediante datación absoluta: </a:t>
            </a:r>
            <a:r>
              <a:rPr lang="es-ES" dirty="0" smtClean="0"/>
              <a:t>Determinar la edad de los sucesos mediante datos numéricos</a:t>
            </a:r>
          </a:p>
          <a:p>
            <a:endParaRPr lang="es-ES" dirty="0"/>
          </a:p>
        </p:txBody>
      </p:sp>
    </p:spTree>
  </p:cSld>
  <p:clrMapOvr>
    <a:masterClrMapping/>
  </p:clrMapOvr>
  <p:transition spd="med">
    <p:random/>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1"/>
          <p:cNvSpPr>
            <a:spLocks noChangeArrowheads="1"/>
          </p:cNvSpPr>
          <p:nvPr/>
        </p:nvSpPr>
        <p:spPr bwMode="auto">
          <a:xfrm>
            <a:off x="395536" y="1556792"/>
            <a:ext cx="8208912" cy="443198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pPr>
            <a:r>
              <a:rPr lang="es-ES" altLang="zh-CN" sz="2400" dirty="0" smtClean="0">
                <a:solidFill>
                  <a:schemeClr val="bg2">
                    <a:lumMod val="25000"/>
                  </a:schemeClr>
                </a:solidFill>
                <a:latin typeface="Times New Roman" pitchFamily="18" charset="0"/>
                <a:ea typeface="SimSun"/>
                <a:cs typeface="Times New Roman" pitchFamily="18" charset="0"/>
              </a:rPr>
              <a:t>Hay dos principios para la clasificación de series d estratos según su edad:</a:t>
            </a:r>
            <a:endParaRPr lang="es-ES" altLang="zh-CN" sz="2400" dirty="0" smtClean="0">
              <a:solidFill>
                <a:schemeClr val="bg2">
                  <a:lumMod val="25000"/>
                </a:schemeClr>
              </a:solidFill>
              <a:latin typeface="Arial" pitchFamily="34" charset="0"/>
            </a:endParaRPr>
          </a:p>
          <a:p>
            <a:pPr lvl="0" eaLnBrk="0" fontAlgn="base" hangingPunct="0">
              <a:spcBef>
                <a:spcPct val="0"/>
              </a:spcBef>
              <a:spcAft>
                <a:spcPct val="0"/>
              </a:spcAft>
            </a:pPr>
            <a:r>
              <a:rPr lang="es-ES" altLang="zh-CN" sz="2400" dirty="0" smtClean="0">
                <a:solidFill>
                  <a:schemeClr val="bg2">
                    <a:lumMod val="25000"/>
                  </a:schemeClr>
                </a:solidFill>
                <a:latin typeface="Times New Roman" pitchFamily="18" charset="0"/>
                <a:ea typeface="SimSun"/>
                <a:cs typeface="Times New Roman" pitchFamily="18" charset="0"/>
              </a:rPr>
              <a:t>-</a:t>
            </a:r>
            <a:r>
              <a:rPr lang="es-ES" altLang="zh-CN" sz="2400" b="1" dirty="0" smtClean="0">
                <a:solidFill>
                  <a:schemeClr val="bg2">
                    <a:lumMod val="25000"/>
                  </a:schemeClr>
                </a:solidFill>
                <a:latin typeface="Times New Roman" pitchFamily="18" charset="0"/>
                <a:ea typeface="SimSun"/>
                <a:cs typeface="Times New Roman" pitchFamily="18" charset="0"/>
              </a:rPr>
              <a:t>Principio </a:t>
            </a:r>
            <a:r>
              <a:rPr kumimoji="0" lang="es-ES" altLang="zh-CN" sz="2400" b="1" i="0" u="none" strike="noStrike" cap="none" normalizeH="0" baseline="0" dirty="0" smtClean="0">
                <a:ln>
                  <a:noFill/>
                </a:ln>
                <a:solidFill>
                  <a:schemeClr val="bg2">
                    <a:lumMod val="25000"/>
                  </a:schemeClr>
                </a:solidFill>
                <a:effectLst/>
                <a:latin typeface="Times New Roman" pitchFamily="18" charset="0"/>
                <a:ea typeface="SimSun"/>
                <a:cs typeface="Times New Roman" pitchFamily="18" charset="0"/>
              </a:rPr>
              <a:t>de horizontalidad original de los estratos:</a:t>
            </a:r>
            <a:endParaRPr kumimoji="0" lang="es-ES" altLang="zh-CN" sz="2400" b="0" i="0" u="none" strike="noStrike" cap="none" normalizeH="0" baseline="0" dirty="0" smtClean="0">
              <a:ln>
                <a:noFill/>
              </a:ln>
              <a:solidFill>
                <a:schemeClr val="bg2">
                  <a:lumMod val="25000"/>
                </a:schemeClr>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zh-CN" sz="2400" b="0" i="0" u="none" strike="noStrike" cap="none" normalizeH="0" baseline="0" dirty="0" smtClean="0">
                <a:ln>
                  <a:noFill/>
                </a:ln>
                <a:solidFill>
                  <a:schemeClr val="bg2">
                    <a:lumMod val="25000"/>
                  </a:schemeClr>
                </a:solidFill>
                <a:effectLst/>
                <a:latin typeface="Times New Roman" pitchFamily="18" charset="0"/>
                <a:ea typeface="SimSun"/>
                <a:cs typeface="Times New Roman" pitchFamily="18" charset="0"/>
              </a:rPr>
              <a:t> Se forman capas horizontales de sedimentos. Cuando se encuentran estratos con otra disposición</a:t>
            </a:r>
            <a:endParaRPr kumimoji="0" lang="es-ES" altLang="zh-CN" sz="2400" b="0" i="0" u="none" strike="noStrike" cap="none" normalizeH="0" baseline="0" dirty="0" smtClean="0">
              <a:ln>
                <a:noFill/>
              </a:ln>
              <a:solidFill>
                <a:schemeClr val="bg2">
                  <a:lumMod val="25000"/>
                </a:schemeClr>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zh-CN" sz="2400" b="0" i="0" u="none" strike="noStrike" cap="none" normalizeH="0" baseline="0" dirty="0" smtClean="0">
                <a:ln>
                  <a:noFill/>
                </a:ln>
                <a:solidFill>
                  <a:schemeClr val="bg2">
                    <a:lumMod val="25000"/>
                  </a:schemeClr>
                </a:solidFill>
                <a:effectLst/>
                <a:latin typeface="Times New Roman" pitchFamily="18" charset="0"/>
                <a:ea typeface="SimSun"/>
                <a:cs typeface="Times New Roman" pitchFamily="18" charset="0"/>
              </a:rPr>
              <a:t> podemos saber que han sufrido esfuerzos que han modificado la disposición original.</a:t>
            </a:r>
            <a:endParaRPr kumimoji="0" lang="es-ES" altLang="zh-CN" sz="2400" b="0" i="0" u="none" strike="noStrike" cap="none" normalizeH="0" baseline="0" dirty="0" smtClean="0">
              <a:ln>
                <a:noFill/>
              </a:ln>
              <a:solidFill>
                <a:schemeClr val="bg2">
                  <a:lumMod val="25000"/>
                </a:schemeClr>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zh-CN" sz="2400" b="0" i="0" u="none" strike="noStrike" cap="none" normalizeH="0" baseline="0" dirty="0" smtClean="0">
                <a:ln>
                  <a:noFill/>
                </a:ln>
                <a:solidFill>
                  <a:schemeClr val="bg2">
                    <a:lumMod val="25000"/>
                  </a:schemeClr>
                </a:solidFill>
                <a:effectLst/>
                <a:latin typeface="Times New Roman" pitchFamily="18" charset="0"/>
                <a:ea typeface="SimSun"/>
                <a:cs typeface="Times New Roman" pitchFamily="18" charset="0"/>
              </a:rPr>
              <a:t>-</a:t>
            </a:r>
            <a:r>
              <a:rPr kumimoji="0" lang="es-ES" altLang="zh-CN" sz="2400" b="1" i="0" u="none" strike="noStrike" cap="none" normalizeH="0" baseline="0" dirty="0" smtClean="0">
                <a:ln>
                  <a:noFill/>
                </a:ln>
                <a:solidFill>
                  <a:schemeClr val="bg2">
                    <a:lumMod val="25000"/>
                  </a:schemeClr>
                </a:solidFill>
                <a:effectLst/>
                <a:latin typeface="Times New Roman" pitchFamily="18" charset="0"/>
                <a:ea typeface="SimSun"/>
                <a:cs typeface="Times New Roman" pitchFamily="18" charset="0"/>
              </a:rPr>
              <a:t>Principio de superposición de los estratos:</a:t>
            </a:r>
            <a:endParaRPr kumimoji="0" lang="es-ES" altLang="zh-CN" sz="2400" b="0" i="0" u="none" strike="noStrike" cap="none" normalizeH="0" baseline="0" dirty="0" smtClean="0">
              <a:ln>
                <a:noFill/>
              </a:ln>
              <a:solidFill>
                <a:schemeClr val="bg2">
                  <a:lumMod val="25000"/>
                </a:schemeClr>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zh-CN" sz="2400" b="0" i="0" u="none" strike="noStrike" cap="none" normalizeH="0" baseline="0" dirty="0" smtClean="0">
                <a:ln>
                  <a:noFill/>
                </a:ln>
                <a:solidFill>
                  <a:schemeClr val="bg2">
                    <a:lumMod val="25000"/>
                  </a:schemeClr>
                </a:solidFill>
                <a:effectLst/>
                <a:latin typeface="Times New Roman" pitchFamily="18" charset="0"/>
                <a:ea typeface="SimSun"/>
                <a:cs typeface="Times New Roman" pitchFamily="18" charset="0"/>
              </a:rPr>
              <a:t> Los sedimentos se depositan unos sobre otros , de tal forma que, los estratos situados por abajo serán más antiguos que los estratos de arriba.</a:t>
            </a:r>
            <a:endParaRPr kumimoji="0" lang="es-ES" altLang="zh-CN" sz="2400" b="0" i="0" u="none" strike="noStrike" cap="none" normalizeH="0" baseline="0" dirty="0" smtClean="0">
              <a:ln>
                <a:noFill/>
              </a:ln>
              <a:solidFill>
                <a:schemeClr val="bg2">
                  <a:lumMod val="25000"/>
                </a:schemeClr>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S" altLang="zh-CN" sz="1800" b="0" i="0" u="none" strike="noStrike" cap="none" normalizeH="0" baseline="0" dirty="0" smtClean="0">
              <a:ln>
                <a:noFill/>
              </a:ln>
              <a:solidFill>
                <a:schemeClr val="tx1"/>
              </a:solidFill>
              <a:effectLst/>
              <a:latin typeface="Arial" pitchFamily="34" charset="0"/>
            </a:endParaRPr>
          </a:p>
        </p:txBody>
      </p:sp>
      <p:sp>
        <p:nvSpPr>
          <p:cNvPr id="5" name="4 Título"/>
          <p:cNvSpPr>
            <a:spLocks noGrp="1"/>
          </p:cNvSpPr>
          <p:nvPr>
            <p:ph type="title"/>
          </p:nvPr>
        </p:nvSpPr>
        <p:spPr/>
        <p:txBody>
          <a:bodyPr>
            <a:normAutofit fontScale="90000"/>
          </a:bodyPr>
          <a:lstStyle/>
          <a:p>
            <a:pPr lvl="0"/>
            <a:r>
              <a:rPr lang="es-ES" altLang="zh-CN" sz="2700" b="1" dirty="0" smtClean="0">
                <a:solidFill>
                  <a:schemeClr val="bg2">
                    <a:lumMod val="25000"/>
                  </a:schemeClr>
                </a:solidFill>
                <a:latin typeface="Times New Roman" pitchFamily="18" charset="0"/>
                <a:ea typeface="SimSun"/>
                <a:cs typeface="Times New Roman" pitchFamily="18" charset="0"/>
              </a:rPr>
              <a:t>PRINCIPIOS FUNDAMENTALES DE DATACIÓN</a:t>
            </a:r>
            <a:r>
              <a:rPr lang="es-ES" altLang="zh-CN" dirty="0" smtClean="0">
                <a:solidFill>
                  <a:schemeClr val="bg2">
                    <a:lumMod val="25000"/>
                  </a:schemeClr>
                </a:solidFill>
                <a:latin typeface="Arial" pitchFamily="34" charset="0"/>
              </a:rPr>
              <a:t/>
            </a:r>
            <a:br>
              <a:rPr lang="es-ES" altLang="zh-CN" dirty="0" smtClean="0">
                <a:solidFill>
                  <a:schemeClr val="bg2">
                    <a:lumMod val="25000"/>
                  </a:schemeClr>
                </a:solidFill>
                <a:latin typeface="Arial" pitchFamily="34" charset="0"/>
              </a:rPr>
            </a:br>
            <a:endParaRPr lang="es-ES" dirty="0">
              <a:solidFill>
                <a:schemeClr val="bg2">
                  <a:lumMod val="25000"/>
                </a:schemeClr>
              </a:solidFill>
            </a:endParaRPr>
          </a:p>
        </p:txBody>
      </p:sp>
    </p:spTree>
  </p:cSld>
  <p:clrMapOvr>
    <a:masterClrMapping/>
  </p:clrMapOvr>
  <p:transition spd="med">
    <p:random/>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1"/>
          <p:cNvSpPr>
            <a:spLocks noChangeArrowheads="1"/>
          </p:cNvSpPr>
          <p:nvPr/>
        </p:nvSpPr>
        <p:spPr bwMode="auto">
          <a:xfrm>
            <a:off x="539552" y="1484784"/>
            <a:ext cx="8136904" cy="230832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altLang="zh-CN" sz="2400" b="0" i="0" u="none" strike="noStrike" cap="none" normalizeH="0" baseline="0" dirty="0" smtClean="0">
                <a:ln>
                  <a:noFill/>
                </a:ln>
                <a:solidFill>
                  <a:schemeClr val="bg2">
                    <a:lumMod val="25000"/>
                  </a:schemeClr>
                </a:solidFill>
                <a:effectLst/>
                <a:latin typeface="Times New Roman" pitchFamily="18" charset="0"/>
                <a:ea typeface="SimSun" charset="-122"/>
                <a:cs typeface="Times New Roman" pitchFamily="18" charset="0"/>
              </a:rPr>
              <a:t>Los estratos la mayoría de las veces varían respecto a su disposición original , así que,</a:t>
            </a:r>
            <a:endParaRPr kumimoji="0" lang="es-ES" altLang="zh-CN" sz="2400" b="0" i="0" u="none" strike="noStrike" cap="none" normalizeH="0" baseline="0" dirty="0" smtClean="0">
              <a:ln>
                <a:noFill/>
              </a:ln>
              <a:solidFill>
                <a:schemeClr val="bg2">
                  <a:lumMod val="25000"/>
                </a:schemeClr>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zh-CN" sz="2400" b="0" i="0" u="none" strike="noStrike" cap="none" normalizeH="0" baseline="0" dirty="0" smtClean="0">
                <a:ln>
                  <a:noFill/>
                </a:ln>
                <a:solidFill>
                  <a:schemeClr val="bg2">
                    <a:lumMod val="25000"/>
                  </a:schemeClr>
                </a:solidFill>
                <a:effectLst/>
                <a:latin typeface="Times New Roman" pitchFamily="18" charset="0"/>
                <a:ea typeface="SimSun" charset="-122"/>
                <a:cs typeface="Times New Roman" pitchFamily="18" charset="0"/>
              </a:rPr>
              <a:t> se aplican otros criterios para estos casos:</a:t>
            </a:r>
            <a:endParaRPr kumimoji="0" lang="es-ES" altLang="zh-CN" sz="2400" b="0" i="0" u="none" strike="noStrike" cap="none" normalizeH="0" baseline="0" dirty="0" smtClean="0">
              <a:ln>
                <a:noFill/>
              </a:ln>
              <a:solidFill>
                <a:schemeClr val="bg2">
                  <a:lumMod val="25000"/>
                </a:schemeClr>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zh-CN" sz="2400" b="0" i="0" u="none" strike="noStrike" cap="none" normalizeH="0" baseline="0" dirty="0" smtClean="0">
                <a:ln>
                  <a:noFill/>
                </a:ln>
                <a:solidFill>
                  <a:schemeClr val="bg2">
                    <a:lumMod val="25000"/>
                  </a:schemeClr>
                </a:solidFill>
                <a:effectLst/>
                <a:latin typeface="Times New Roman" pitchFamily="18" charset="0"/>
                <a:ea typeface="SimSun" charset="-122"/>
                <a:cs typeface="Times New Roman" pitchFamily="18" charset="0"/>
              </a:rPr>
              <a:t>-</a:t>
            </a:r>
            <a:r>
              <a:rPr kumimoji="0" lang="es-ES" altLang="zh-CN" sz="2400" b="1" i="0" u="none" strike="noStrike" cap="none" normalizeH="0" baseline="0" dirty="0" smtClean="0">
                <a:ln>
                  <a:noFill/>
                </a:ln>
                <a:solidFill>
                  <a:schemeClr val="bg2">
                    <a:lumMod val="25000"/>
                  </a:schemeClr>
                </a:solidFill>
                <a:effectLst/>
                <a:latin typeface="Times New Roman" pitchFamily="18" charset="0"/>
                <a:ea typeface="SimSun" charset="-122"/>
                <a:cs typeface="Times New Roman" pitchFamily="18" charset="0"/>
              </a:rPr>
              <a:t>Fósiles:</a:t>
            </a:r>
            <a:r>
              <a:rPr kumimoji="0" lang="es-ES" altLang="zh-CN" sz="2400" b="0" i="0" u="none" strike="noStrike" cap="none" normalizeH="0" baseline="0" dirty="0" smtClean="0">
                <a:ln>
                  <a:noFill/>
                </a:ln>
                <a:solidFill>
                  <a:schemeClr val="bg2">
                    <a:lumMod val="25000"/>
                  </a:schemeClr>
                </a:solidFill>
                <a:effectLst/>
                <a:latin typeface="Times New Roman" pitchFamily="18" charset="0"/>
                <a:ea typeface="SimSun" charset="-122"/>
                <a:cs typeface="Times New Roman" pitchFamily="18" charset="0"/>
              </a:rPr>
              <a:t> La aparición de fósiles de una edad determinada en estratos puede determinar la edad del estrato y por tanto su disposición.</a:t>
            </a:r>
            <a:endParaRPr kumimoji="0" lang="es-ES" altLang="zh-CN" sz="2400" b="0" i="0" u="none" strike="noStrike" cap="none" normalizeH="0" baseline="0" dirty="0" smtClean="0">
              <a:ln>
                <a:noFill/>
              </a:ln>
              <a:solidFill>
                <a:schemeClr val="bg2">
                  <a:lumMod val="25000"/>
                </a:schemeClr>
              </a:solidFill>
              <a:effectLst/>
              <a:latin typeface="Arial" pitchFamily="34" charset="0"/>
            </a:endParaRPr>
          </a:p>
        </p:txBody>
      </p:sp>
      <p:sp>
        <p:nvSpPr>
          <p:cNvPr id="3" name="2 Título"/>
          <p:cNvSpPr>
            <a:spLocks noGrp="1"/>
          </p:cNvSpPr>
          <p:nvPr>
            <p:ph type="title"/>
          </p:nvPr>
        </p:nvSpPr>
        <p:spPr>
          <a:xfrm>
            <a:off x="683568" y="404664"/>
            <a:ext cx="8153400" cy="990600"/>
          </a:xfrm>
        </p:spPr>
        <p:txBody>
          <a:bodyPr>
            <a:noAutofit/>
          </a:bodyPr>
          <a:lstStyle/>
          <a:p>
            <a:pPr lvl="0"/>
            <a:r>
              <a:rPr lang="es-ES" altLang="zh-CN" sz="3600" b="1" dirty="0" smtClean="0">
                <a:solidFill>
                  <a:schemeClr val="bg2">
                    <a:lumMod val="25000"/>
                  </a:schemeClr>
                </a:solidFill>
                <a:latin typeface="Times New Roman" pitchFamily="18" charset="0"/>
                <a:ea typeface="SimSun" charset="-122"/>
                <a:cs typeface="Times New Roman" pitchFamily="18" charset="0"/>
              </a:rPr>
              <a:t>¿</a:t>
            </a:r>
            <a:r>
              <a:rPr lang="es-ES" altLang="zh-CN" sz="3200" b="1" dirty="0" smtClean="0">
                <a:solidFill>
                  <a:schemeClr val="bg2">
                    <a:lumMod val="25000"/>
                  </a:schemeClr>
                </a:solidFill>
                <a:latin typeface="Times New Roman" pitchFamily="18" charset="0"/>
                <a:ea typeface="SimSun" charset="-122"/>
                <a:cs typeface="Times New Roman" pitchFamily="18" charset="0"/>
              </a:rPr>
              <a:t>QUE ESTRATO SERÁ MÁS ANTIGUO?</a:t>
            </a:r>
            <a:r>
              <a:rPr lang="es-ES" altLang="zh-CN" sz="3600" dirty="0" smtClean="0">
                <a:solidFill>
                  <a:schemeClr val="bg2">
                    <a:lumMod val="25000"/>
                  </a:schemeClr>
                </a:solidFill>
                <a:latin typeface="Arial" pitchFamily="34" charset="0"/>
              </a:rPr>
              <a:t/>
            </a:r>
            <a:br>
              <a:rPr lang="es-ES" altLang="zh-CN" sz="3600" dirty="0" smtClean="0">
                <a:solidFill>
                  <a:schemeClr val="bg2">
                    <a:lumMod val="25000"/>
                  </a:schemeClr>
                </a:solidFill>
                <a:latin typeface="Arial" pitchFamily="34" charset="0"/>
              </a:rPr>
            </a:br>
            <a:endParaRPr lang="es-ES" sz="3600" dirty="0">
              <a:solidFill>
                <a:schemeClr val="bg2">
                  <a:lumMod val="25000"/>
                </a:schemeClr>
              </a:solidFill>
            </a:endParaRPr>
          </a:p>
        </p:txBody>
      </p:sp>
      <p:pic>
        <p:nvPicPr>
          <p:cNvPr id="4" name="gráficos3"/>
          <p:cNvPicPr/>
          <p:nvPr/>
        </p:nvPicPr>
        <p:blipFill>
          <a:blip r:embed="rId3" cstate="print">
            <a:alphaModFix/>
            <a:lum/>
          </a:blip>
          <a:srcRect/>
          <a:stretch>
            <a:fillRect/>
          </a:stretch>
        </p:blipFill>
        <p:spPr>
          <a:xfrm>
            <a:off x="3419872" y="3717032"/>
            <a:ext cx="3096344" cy="2304256"/>
          </a:xfrm>
          <a:prstGeom prst="rect">
            <a:avLst/>
          </a:prstGeom>
        </p:spPr>
      </p:pic>
    </p:spTree>
  </p:cSld>
  <p:clrMapOvr>
    <a:masterClrMapping/>
  </p:clrMapOvr>
  <p:transition spd="med">
    <p:random/>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Rectángulo"/>
          <p:cNvSpPr/>
          <p:nvPr/>
        </p:nvSpPr>
        <p:spPr>
          <a:xfrm>
            <a:off x="683568" y="2276872"/>
            <a:ext cx="7344816" cy="1938992"/>
          </a:xfrm>
          <a:prstGeom prst="rect">
            <a:avLst/>
          </a:prstGeom>
        </p:spPr>
        <p:txBody>
          <a:bodyPr wrap="square">
            <a:spAutoFit/>
          </a:bodyPr>
          <a:lstStyle/>
          <a:p>
            <a:r>
              <a:rPr lang="es-ES" sz="2000" b="1" dirty="0" err="1" smtClean="0"/>
              <a:t>Granoselección</a:t>
            </a:r>
            <a:r>
              <a:rPr lang="es-ES" sz="2000" b="1" dirty="0" smtClean="0"/>
              <a:t> o estratificación graduada</a:t>
            </a:r>
            <a:r>
              <a:rPr lang="es-ES" sz="2000" b="1" dirty="0" smtClean="0"/>
              <a:t>:</a:t>
            </a:r>
            <a:endParaRPr lang="es-ES" sz="2000" dirty="0"/>
          </a:p>
          <a:p>
            <a:r>
              <a:rPr lang="es-ES" sz="2000" dirty="0"/>
              <a:t>La disposición según el tamaño de los materiales sedimentados. Los granos fueron transportados por agua. Los de mayor tamaño llegaban antes al fondo dando lugar a la base del estrato o </a:t>
            </a:r>
            <a:r>
              <a:rPr lang="es-ES" sz="2000" dirty="0" err="1"/>
              <a:t>muro,mientras</a:t>
            </a:r>
            <a:r>
              <a:rPr lang="es-ES" sz="2000" dirty="0"/>
              <a:t> que, los de menor tamaño llegaban después dando lugar a la parte superior del estrato o techo.</a:t>
            </a:r>
          </a:p>
        </p:txBody>
      </p:sp>
      <p:pic>
        <p:nvPicPr>
          <p:cNvPr id="4" name="gráficos2"/>
          <p:cNvPicPr/>
          <p:nvPr/>
        </p:nvPicPr>
        <p:blipFill>
          <a:blip r:embed="rId2" cstate="print">
            <a:alphaModFix/>
            <a:lum/>
          </a:blip>
          <a:srcRect/>
          <a:stretch>
            <a:fillRect/>
          </a:stretch>
        </p:blipFill>
        <p:spPr>
          <a:xfrm>
            <a:off x="2123728" y="4437112"/>
            <a:ext cx="3456384" cy="2160240"/>
          </a:xfrm>
          <a:prstGeom prst="rect">
            <a:avLst/>
          </a:prstGeom>
        </p:spPr>
      </p:pic>
    </p:spTree>
  </p:cSld>
  <p:clrMapOvr>
    <a:masterClrMapping/>
  </p:clrMapOvr>
  <p:transition spd="med">
    <p:random/>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Título"/>
          <p:cNvSpPr>
            <a:spLocks noGrp="1"/>
          </p:cNvSpPr>
          <p:nvPr>
            <p:ph type="title"/>
          </p:nvPr>
        </p:nvSpPr>
        <p:spPr/>
        <p:txBody>
          <a:bodyPr/>
          <a:lstStyle/>
          <a:p>
            <a:endParaRPr lang="es-ES"/>
          </a:p>
        </p:txBody>
      </p:sp>
      <p:sp>
        <p:nvSpPr>
          <p:cNvPr id="4" name="3 Marcador de contenido"/>
          <p:cNvSpPr>
            <a:spLocks noGrp="1"/>
          </p:cNvSpPr>
          <p:nvPr>
            <p:ph sz="quarter" idx="1"/>
          </p:nvPr>
        </p:nvSpPr>
        <p:spPr>
          <a:xfrm>
            <a:off x="612648" y="1600200"/>
            <a:ext cx="8153400" cy="1468760"/>
          </a:xfrm>
        </p:spPr>
        <p:txBody>
          <a:bodyPr/>
          <a:lstStyle/>
          <a:p>
            <a:pPr>
              <a:buNone/>
            </a:pPr>
            <a:r>
              <a:rPr lang="es-ES" dirty="0" smtClean="0"/>
              <a:t>	-</a:t>
            </a:r>
            <a:r>
              <a:rPr lang="es-ES" b="1" dirty="0" smtClean="0"/>
              <a:t>Grietas de desecación: </a:t>
            </a:r>
            <a:r>
              <a:rPr lang="es-ES" dirty="0" smtClean="0"/>
              <a:t> Son grietas que se forman al secarse los estratos arcillosos . Las </a:t>
            </a:r>
            <a:r>
              <a:rPr lang="es-ES" dirty="0" smtClean="0"/>
              <a:t>grietas se </a:t>
            </a:r>
            <a:r>
              <a:rPr lang="es-ES" dirty="0" smtClean="0"/>
              <a:t>cierran tras alcanzar gran profundidad</a:t>
            </a:r>
            <a:r>
              <a:rPr lang="es-ES" b="1" dirty="0" smtClean="0"/>
              <a:t>.</a:t>
            </a:r>
            <a:endParaRPr lang="es-ES" dirty="0" smtClean="0"/>
          </a:p>
          <a:p>
            <a:pPr>
              <a:buNone/>
            </a:pPr>
            <a:endParaRPr lang="es-ES" dirty="0"/>
          </a:p>
        </p:txBody>
      </p:sp>
      <p:pic>
        <p:nvPicPr>
          <p:cNvPr id="5" name="gráficos1"/>
          <p:cNvPicPr/>
          <p:nvPr/>
        </p:nvPicPr>
        <p:blipFill>
          <a:blip r:embed="rId2" cstate="print">
            <a:alphaModFix/>
            <a:lum/>
          </a:blip>
          <a:srcRect/>
          <a:stretch>
            <a:fillRect/>
          </a:stretch>
        </p:blipFill>
        <p:spPr>
          <a:xfrm>
            <a:off x="1979712" y="3068960"/>
            <a:ext cx="3834159" cy="3265711"/>
          </a:xfrm>
          <a:prstGeom prst="rect">
            <a:avLst/>
          </a:prstGeom>
        </p:spPr>
      </p:pic>
    </p:spTree>
  </p:cSld>
  <p:clrMapOvr>
    <a:masterClrMapping/>
  </p:clrMapOvr>
  <p:transition spd="med">
    <p:random/>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Intermedio">
  <a:themeElements>
    <a:clrScheme name="Intermedio">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Intermedio">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Intermedio">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195</TotalTime>
  <Words>521</Words>
  <Application>Microsoft Office PowerPoint</Application>
  <PresentationFormat>Presentación en pantalla (4:3)</PresentationFormat>
  <Paragraphs>110</Paragraphs>
  <Slides>15</Slides>
  <Notes>1</Notes>
  <HiddenSlides>0</HiddenSlides>
  <MMClips>0</MMClips>
  <ScaleCrop>false</ScaleCrop>
  <HeadingPairs>
    <vt:vector size="4" baseType="variant">
      <vt:variant>
        <vt:lpstr>Tema</vt:lpstr>
      </vt:variant>
      <vt:variant>
        <vt:i4>1</vt:i4>
      </vt:variant>
      <vt:variant>
        <vt:lpstr>Títulos de diapositiva</vt:lpstr>
      </vt:variant>
      <vt:variant>
        <vt:i4>15</vt:i4>
      </vt:variant>
    </vt:vector>
  </HeadingPairs>
  <TitlesOfParts>
    <vt:vector size="16" baseType="lpstr">
      <vt:lpstr>Intermedio</vt:lpstr>
      <vt:lpstr>Diapositiva 1</vt:lpstr>
      <vt:lpstr>Índice</vt:lpstr>
      <vt:lpstr>1. Ideas históricas de la edad de la Tierra</vt:lpstr>
      <vt:lpstr>2. Qué se necesita para reconstruir el pasado</vt:lpstr>
      <vt:lpstr>3.Cómo descubrir cuándo ha pasado </vt:lpstr>
      <vt:lpstr>PRINCIPIOS FUNDAMENTALES DE DATACIÓN </vt:lpstr>
      <vt:lpstr>¿QUE ESTRATO SERÁ MÁS ANTIGUO? </vt:lpstr>
      <vt:lpstr>Diapositiva 8</vt:lpstr>
      <vt:lpstr>Diapositiva 9</vt:lpstr>
      <vt:lpstr>Levantar la columna estigráfica.</vt:lpstr>
      <vt:lpstr>4.Reconstrucción de la historia geológica </vt:lpstr>
      <vt:lpstr>5. Lo que cuentan los fósiles. </vt:lpstr>
      <vt:lpstr>6. Datación absoluta.</vt:lpstr>
      <vt:lpstr>7. Que es el tiempo geológico</vt:lpstr>
      <vt:lpstr>División del tiempo geológico</vt:lpstr>
    </vt:vector>
  </TitlesOfParts>
  <Company>Your Company Name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Your User Name</dc:creator>
  <cp:lastModifiedBy>Your User Name</cp:lastModifiedBy>
  <cp:revision>14</cp:revision>
  <dcterms:created xsi:type="dcterms:W3CDTF">2011-11-22T18:29:03Z</dcterms:created>
  <dcterms:modified xsi:type="dcterms:W3CDTF">2011-11-22T21:44:30Z</dcterms:modified>
</cp:coreProperties>
</file>